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media/image14.svg" ContentType="image/svg+xml"/>
  <Override PartName="/ppt/media/image16.svg" ContentType="image/svg+xml"/>
  <Override PartName="/ppt/media/image19.svg" ContentType="image/svg+xml"/>
  <Override PartName="/ppt/media/image21.svg" ContentType="image/svg+xml"/>
  <Override PartName="/ppt/media/image23.svg" ContentType="image/svg+xml"/>
  <Override PartName="/ppt/media/image25.svg" ContentType="image/svg+xml"/>
  <Override PartName="/ppt/media/image28.svg" ContentType="image/svg+xml"/>
  <Override PartName="/ppt/media/image3.svg" ContentType="image/svg+xml"/>
  <Override PartName="/ppt/media/image30.svg" ContentType="image/svg+xml"/>
  <Override PartName="/ppt/media/image32.svg" ContentType="image/svg+xml"/>
  <Override PartName="/ppt/media/image40.svg" ContentType="image/svg+xml"/>
  <Override PartName="/ppt/media/image6.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
  </p:notesMasterIdLst>
  <p:sldIdLst>
    <p:sldId id="256" r:id="rId3"/>
    <p:sldId id="257" r:id="rId4"/>
    <p:sldId id="258" r:id="rId5"/>
    <p:sldId id="259" r:id="rId6"/>
    <p:sldId id="260" r:id="rId8"/>
    <p:sldId id="261" r:id="rId9"/>
    <p:sldId id="262" r:id="rId10"/>
    <p:sldId id="263" r:id="rId11"/>
    <p:sldId id="264" r:id="rId12"/>
    <p:sldId id="265" r:id="rId13"/>
    <p:sldId id="266" r:id="rId14"/>
    <p:sldId id="267" r:id="rId15"/>
  </p:sldIdLst>
  <p:sldSz cx="18288000" cy="10287000"/>
  <p:notesSz cx="6858000" cy="9144000"/>
  <p:embeddedFontLst>
    <p:embeddedFont>
      <p:font typeface="Times New Roman Bold" panose="02030802070405020303"/>
      <p:bold r:id="rId19"/>
    </p:embeddedFont>
    <p:embeddedFont>
      <p:font typeface="Poppins Bold" panose="00000800000000000000"/>
      <p:bold r:id="rId20"/>
    </p:embeddedFont>
    <p:embeddedFont>
      <p:font typeface="Poppins Semi-Bold" panose="00000700000000000000"/>
      <p:bold r:id="rId21"/>
    </p:embeddedFont>
    <p:embeddedFont>
      <p:font typeface="Alegreya Sans SC Bold" panose="00000800000000000000"/>
      <p:bold r:id="rId22"/>
    </p:embeddedFont>
    <p:embeddedFont>
      <p:font typeface="Arimo" panose="020B0604020202020204"/>
      <p:regular r:id="rId23"/>
    </p:embeddedFont>
    <p:embeddedFont>
      <p:font typeface="Poppins Bold Italics" panose="00000800000000000000"/>
      <p:boldItalic r:id="rId24"/>
    </p:embeddedFont>
    <p:embeddedFont>
      <p:font typeface="Calibri (MS)" panose="020F0502020204030204"/>
      <p:regular r:id="rId25"/>
    </p:embeddedFont>
    <p:embeddedFont>
      <p:font typeface="Calibri (MS) Bold" panose="020F0702030404030204"/>
      <p:bold r:id="rId26"/>
    </p:embeddedFont>
    <p:embeddedFont>
      <p:font typeface="Poppins" panose="00000500000000000000"/>
      <p:regular r:id="rId27"/>
    </p:embeddedFont>
    <p:embeddedFont>
      <p:font typeface="Calibri" panose="020F0502020204030204" charset="0"/>
      <p:regular r:id="rId28"/>
      <p:bold r:id="rId29"/>
      <p:italic r:id="rId30"/>
      <p:boldItalic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82"/>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font" Target="fonts/font13.fntdata"/><Relationship Id="rId30" Type="http://schemas.openxmlformats.org/officeDocument/2006/relationships/font" Target="fonts/font12.fntdata"/><Relationship Id="rId3" Type="http://schemas.openxmlformats.org/officeDocument/2006/relationships/slide" Target="slides/slide1.xml"/><Relationship Id="rId29" Type="http://schemas.openxmlformats.org/officeDocument/2006/relationships/font" Target="fonts/font11.fntdata"/><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fld>
            <a:endParaRPr lang="cs-CZ"/>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smtClean="0"/>
              <a:t>1.7.2013</a:t>
            </a:r>
            <a:endParaRPr lang="cs-CZ" smtClean="0"/>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smtClean="0"/>
              <a:t>‹#›</a:t>
            </a:r>
            <a:endParaRPr lang="cs-CZ"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9.svg"/><Relationship Id="rId8" Type="http://schemas.openxmlformats.org/officeDocument/2006/relationships/image" Target="../media/image8.png"/><Relationship Id="rId7" Type="http://schemas.openxmlformats.org/officeDocument/2006/relationships/image" Target="../media/image7.jpe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2" Type="http://schemas.openxmlformats.org/officeDocument/2006/relationships/slideLayout" Target="../slideLayouts/slideLayout7.xml"/><Relationship Id="rId11" Type="http://schemas.openxmlformats.org/officeDocument/2006/relationships/image" Target="../media/image11.jpeg"/><Relationship Id="rId10" Type="http://schemas.openxmlformats.org/officeDocument/2006/relationships/image" Target="../media/image10.jpe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svg"/><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svg"/><Relationship Id="rId4" Type="http://schemas.openxmlformats.org/officeDocument/2006/relationships/image" Target="../media/image15.png"/><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image" Target="../media/image1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1.svg"/><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19.svg"/><Relationship Id="rId1" Type="http://schemas.openxmlformats.org/officeDocument/2006/relationships/image" Target="../media/image18.png"/></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s>
</file>

<file path=ppt/slides/_rels/slide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8.svg"/><Relationship Id="rId12" Type="http://schemas.openxmlformats.org/officeDocument/2006/relationships/slideLayout" Target="../slideLayouts/slideLayout7.xml"/><Relationship Id="rId11" Type="http://schemas.openxmlformats.org/officeDocument/2006/relationships/image" Target="../media/image33.png"/><Relationship Id="rId10" Type="http://schemas.openxmlformats.org/officeDocument/2006/relationships/image" Target="../media/image32.svg"/><Relationship Id="rId1" Type="http://schemas.openxmlformats.org/officeDocument/2006/relationships/image" Target="../media/image27.png"/></Relationships>
</file>

<file path=ppt/slides/_rels/slide7.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23.svg"/><Relationship Id="rId7" Type="http://schemas.openxmlformats.org/officeDocument/2006/relationships/image" Target="../media/image22.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30.svg"/><Relationship Id="rId3" Type="http://schemas.openxmlformats.org/officeDocument/2006/relationships/image" Target="../media/image29.png"/><Relationship Id="rId2" Type="http://schemas.openxmlformats.org/officeDocument/2006/relationships/image" Target="../media/image28.svg"/><Relationship Id="rId12" Type="http://schemas.openxmlformats.org/officeDocument/2006/relationships/slideLayout" Target="../slideLayouts/slideLayout7.xml"/><Relationship Id="rId11" Type="http://schemas.openxmlformats.org/officeDocument/2006/relationships/image" Target="../media/image34.png"/><Relationship Id="rId10" Type="http://schemas.openxmlformats.org/officeDocument/2006/relationships/image" Target="../media/image32.svg"/><Relationship Id="rId1" Type="http://schemas.openxmlformats.org/officeDocument/2006/relationships/image" Target="../media/image27.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5.png"/><Relationship Id="rId2" Type="http://schemas.openxmlformats.org/officeDocument/2006/relationships/image" Target="../media/image32.svg"/><Relationship Id="rId1" Type="http://schemas.openxmlformats.org/officeDocument/2006/relationships/image" Target="../media/image3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2133600" y="-723900"/>
            <a:ext cx="22013892" cy="12354774"/>
            <a:chOff x="0" y="0"/>
            <a:chExt cx="29351856" cy="16473032"/>
          </a:xfrm>
        </p:grpSpPr>
        <p:sp>
          <p:nvSpPr>
            <p:cNvPr id="3" name="Freeform 3"/>
            <p:cNvSpPr/>
            <p:nvPr/>
          </p:nvSpPr>
          <p:spPr>
            <a:xfrm>
              <a:off x="0" y="0"/>
              <a:ext cx="29351858" cy="16473043"/>
            </a:xfrm>
            <a:custGeom>
              <a:avLst/>
              <a:gdLst/>
              <a:ahLst/>
              <a:cxnLst/>
              <a:rect l="l" t="t" r="r" b="b"/>
              <a:pathLst>
                <a:path w="29351858" h="16473043">
                  <a:moveTo>
                    <a:pt x="0" y="0"/>
                  </a:moveTo>
                  <a:lnTo>
                    <a:pt x="29351858" y="0"/>
                  </a:lnTo>
                  <a:lnTo>
                    <a:pt x="29351858" y="16473043"/>
                  </a:lnTo>
                  <a:lnTo>
                    <a:pt x="0" y="16473043"/>
                  </a:lnTo>
                  <a:lnTo>
                    <a:pt x="0" y="0"/>
                  </a:lnTo>
                  <a:close/>
                </a:path>
              </a:pathLst>
            </a:custGeom>
            <a:blipFill>
              <a:blip r:embed="rId1"/>
              <a:stretch>
                <a:fillRect t="-9478" b="-9478"/>
              </a:stretch>
            </a:blipFill>
          </p:spPr>
        </p:sp>
      </p:grpSp>
      <p:sp>
        <p:nvSpPr>
          <p:cNvPr id="4" name="Freeform 4"/>
          <p:cNvSpPr/>
          <p:nvPr/>
        </p:nvSpPr>
        <p:spPr>
          <a:xfrm>
            <a:off x="-1686634" y="-824700"/>
            <a:ext cx="22392698" cy="11824060"/>
          </a:xfrm>
          <a:custGeom>
            <a:avLst/>
            <a:gdLst/>
            <a:ahLst/>
            <a:cxnLst/>
            <a:rect l="l" t="t" r="r" b="b"/>
            <a:pathLst>
              <a:path w="22392698" h="11824060">
                <a:moveTo>
                  <a:pt x="0" y="0"/>
                </a:moveTo>
                <a:lnTo>
                  <a:pt x="22392698" y="0"/>
                </a:lnTo>
                <a:lnTo>
                  <a:pt x="22392698" y="11824060"/>
                </a:lnTo>
                <a:lnTo>
                  <a:pt x="0" y="11824060"/>
                </a:lnTo>
                <a:lnTo>
                  <a:pt x="0" y="0"/>
                </a:lnTo>
                <a:close/>
              </a:path>
            </a:pathLst>
          </a:custGeom>
          <a:blipFill>
            <a:blip r:embed="rId2">
              <a:extLst>
                <a:ext uri="{96DAC541-7B7A-43D3-8B79-37D633B846F1}">
                  <asvg:svgBlip xmlns:asvg="http://schemas.microsoft.com/office/drawing/2016/SVG/main" r:embed="rId3"/>
                </a:ext>
              </a:extLst>
            </a:blip>
            <a:stretch>
              <a:fillRect l="-476" t="-4381" r="-3904"/>
            </a:stretch>
          </a:blipFill>
        </p:spPr>
      </p:sp>
      <p:grpSp>
        <p:nvGrpSpPr>
          <p:cNvPr id="5" name="Group 5"/>
          <p:cNvGrpSpPr/>
          <p:nvPr/>
        </p:nvGrpSpPr>
        <p:grpSpPr>
          <a:xfrm rot="0">
            <a:off x="7302500" y="8559800"/>
            <a:ext cx="5130800" cy="1486281"/>
            <a:chOff x="0" y="0"/>
            <a:chExt cx="6841067" cy="1981708"/>
          </a:xfrm>
        </p:grpSpPr>
        <p:sp>
          <p:nvSpPr>
            <p:cNvPr id="6" name="Freeform 6"/>
            <p:cNvSpPr/>
            <p:nvPr/>
          </p:nvSpPr>
          <p:spPr>
            <a:xfrm>
              <a:off x="16891" y="140976"/>
              <a:ext cx="6807327" cy="1821062"/>
            </a:xfrm>
            <a:custGeom>
              <a:avLst/>
              <a:gdLst/>
              <a:ahLst/>
              <a:cxnLst/>
              <a:rect l="l" t="t" r="r" b="b"/>
              <a:pathLst>
                <a:path w="6807327" h="1821062">
                  <a:moveTo>
                    <a:pt x="6807200" y="0"/>
                  </a:moveTo>
                  <a:cubicBezTo>
                    <a:pt x="6807200" y="67103"/>
                    <a:pt x="6759575" y="121404"/>
                    <a:pt x="6700774" y="121404"/>
                  </a:cubicBezTo>
                  <a:lnTo>
                    <a:pt x="6700774" y="0"/>
                  </a:lnTo>
                  <a:cubicBezTo>
                    <a:pt x="6700774" y="33552"/>
                    <a:pt x="6677025" y="60776"/>
                    <a:pt x="6647561" y="60776"/>
                  </a:cubicBezTo>
                  <a:cubicBezTo>
                    <a:pt x="6618097" y="60776"/>
                    <a:pt x="6594348" y="33552"/>
                    <a:pt x="6594348" y="0"/>
                  </a:cubicBezTo>
                  <a:lnTo>
                    <a:pt x="6594348" y="121404"/>
                  </a:lnTo>
                  <a:lnTo>
                    <a:pt x="106426" y="121404"/>
                  </a:lnTo>
                  <a:cubicBezTo>
                    <a:pt x="47625" y="121404"/>
                    <a:pt x="0" y="175705"/>
                    <a:pt x="0" y="242808"/>
                  </a:cubicBezTo>
                  <a:lnTo>
                    <a:pt x="0" y="1699658"/>
                  </a:lnTo>
                  <a:cubicBezTo>
                    <a:pt x="0" y="1766761"/>
                    <a:pt x="47625" y="1821062"/>
                    <a:pt x="106426" y="1821062"/>
                  </a:cubicBezTo>
                  <a:cubicBezTo>
                    <a:pt x="165227" y="1821062"/>
                    <a:pt x="212852" y="1766761"/>
                    <a:pt x="212852" y="1699658"/>
                  </a:cubicBezTo>
                  <a:lnTo>
                    <a:pt x="212852" y="1578254"/>
                  </a:lnTo>
                  <a:lnTo>
                    <a:pt x="6700901" y="1578254"/>
                  </a:lnTo>
                  <a:cubicBezTo>
                    <a:pt x="6759702" y="1578254"/>
                    <a:pt x="6807327" y="1523953"/>
                    <a:pt x="6807327" y="1456850"/>
                  </a:cubicBezTo>
                  <a:close/>
                  <a:moveTo>
                    <a:pt x="106426" y="364212"/>
                  </a:moveTo>
                  <a:cubicBezTo>
                    <a:pt x="165227" y="364212"/>
                    <a:pt x="212852" y="309912"/>
                    <a:pt x="212852" y="242808"/>
                  </a:cubicBezTo>
                  <a:cubicBezTo>
                    <a:pt x="212852" y="209257"/>
                    <a:pt x="189103" y="182033"/>
                    <a:pt x="159639" y="182033"/>
                  </a:cubicBezTo>
                  <a:cubicBezTo>
                    <a:pt x="130175" y="182033"/>
                    <a:pt x="106426" y="209257"/>
                    <a:pt x="106426" y="242808"/>
                  </a:cubicBezTo>
                  <a:close/>
                </a:path>
              </a:pathLst>
            </a:custGeom>
            <a:solidFill>
              <a:srgbClr val="C3D69B"/>
            </a:solidFill>
          </p:spPr>
        </p:sp>
        <p:sp>
          <p:nvSpPr>
            <p:cNvPr id="7" name="Freeform 7"/>
            <p:cNvSpPr/>
            <p:nvPr/>
          </p:nvSpPr>
          <p:spPr>
            <a:xfrm>
              <a:off x="123317" y="-87884"/>
              <a:ext cx="6700901" cy="593072"/>
            </a:xfrm>
            <a:custGeom>
              <a:avLst/>
              <a:gdLst/>
              <a:ahLst/>
              <a:cxnLst/>
              <a:rect l="l" t="t" r="r" b="b"/>
              <a:pathLst>
                <a:path w="6700901" h="593072">
                  <a:moveTo>
                    <a:pt x="0" y="593072"/>
                  </a:moveTo>
                  <a:cubicBezTo>
                    <a:pt x="58801" y="593072"/>
                    <a:pt x="106426" y="538772"/>
                    <a:pt x="106426" y="471668"/>
                  </a:cubicBezTo>
                  <a:cubicBezTo>
                    <a:pt x="106426" y="438117"/>
                    <a:pt x="82677" y="410893"/>
                    <a:pt x="53213" y="410893"/>
                  </a:cubicBezTo>
                  <a:cubicBezTo>
                    <a:pt x="23749" y="410893"/>
                    <a:pt x="0" y="438117"/>
                    <a:pt x="0" y="471668"/>
                  </a:cubicBezTo>
                  <a:close/>
                  <a:moveTo>
                    <a:pt x="6594475" y="228860"/>
                  </a:moveTo>
                  <a:cubicBezTo>
                    <a:pt x="6653276" y="228860"/>
                    <a:pt x="6700901" y="174559"/>
                    <a:pt x="6700901" y="107456"/>
                  </a:cubicBezTo>
                  <a:cubicBezTo>
                    <a:pt x="6700901" y="46863"/>
                    <a:pt x="6653276" y="0"/>
                    <a:pt x="6594475" y="0"/>
                  </a:cubicBezTo>
                  <a:cubicBezTo>
                    <a:pt x="6535674" y="0"/>
                    <a:pt x="6488049" y="46863"/>
                    <a:pt x="6488049" y="107456"/>
                  </a:cubicBezTo>
                  <a:cubicBezTo>
                    <a:pt x="6488049" y="141008"/>
                    <a:pt x="6511798" y="168231"/>
                    <a:pt x="6541262" y="168231"/>
                  </a:cubicBezTo>
                  <a:cubicBezTo>
                    <a:pt x="6570726" y="168231"/>
                    <a:pt x="6594475" y="141008"/>
                    <a:pt x="6594475" y="107456"/>
                  </a:cubicBezTo>
                  <a:close/>
                </a:path>
              </a:pathLst>
            </a:custGeom>
            <a:solidFill>
              <a:srgbClr val="9CAB7C"/>
            </a:solidFill>
          </p:spPr>
        </p:sp>
        <p:sp>
          <p:nvSpPr>
            <p:cNvPr id="8" name="Freeform 8"/>
            <p:cNvSpPr/>
            <p:nvPr/>
          </p:nvSpPr>
          <p:spPr>
            <a:xfrm>
              <a:off x="16764" y="19572"/>
              <a:ext cx="6807454" cy="1942466"/>
            </a:xfrm>
            <a:custGeom>
              <a:avLst/>
              <a:gdLst/>
              <a:ahLst/>
              <a:cxnLst/>
              <a:rect l="l" t="t" r="r" b="b"/>
              <a:pathLst>
                <a:path w="6807454" h="1942466">
                  <a:moveTo>
                    <a:pt x="127" y="364212"/>
                  </a:moveTo>
                  <a:cubicBezTo>
                    <a:pt x="127" y="297109"/>
                    <a:pt x="47752" y="242808"/>
                    <a:pt x="106553" y="242808"/>
                  </a:cubicBezTo>
                  <a:lnTo>
                    <a:pt x="6594602" y="242808"/>
                  </a:lnTo>
                  <a:lnTo>
                    <a:pt x="6594602" y="121404"/>
                  </a:lnTo>
                  <a:cubicBezTo>
                    <a:pt x="6594602" y="54301"/>
                    <a:pt x="6642227" y="0"/>
                    <a:pt x="6701028" y="0"/>
                  </a:cubicBezTo>
                  <a:cubicBezTo>
                    <a:pt x="6759829" y="0"/>
                    <a:pt x="6807454" y="54301"/>
                    <a:pt x="6807454" y="121404"/>
                  </a:cubicBezTo>
                  <a:lnTo>
                    <a:pt x="6807454" y="1578254"/>
                  </a:lnTo>
                  <a:cubicBezTo>
                    <a:pt x="6807454" y="1645357"/>
                    <a:pt x="6759829" y="1699658"/>
                    <a:pt x="6701028" y="1699658"/>
                  </a:cubicBezTo>
                  <a:lnTo>
                    <a:pt x="212852" y="1699658"/>
                  </a:lnTo>
                  <a:lnTo>
                    <a:pt x="212852" y="1821062"/>
                  </a:lnTo>
                  <a:cubicBezTo>
                    <a:pt x="212852" y="1888165"/>
                    <a:pt x="165227" y="1942466"/>
                    <a:pt x="106426" y="1942466"/>
                  </a:cubicBezTo>
                  <a:cubicBezTo>
                    <a:pt x="47625" y="1942466"/>
                    <a:pt x="0" y="1888165"/>
                    <a:pt x="0" y="1821062"/>
                  </a:cubicBezTo>
                  <a:close/>
                  <a:moveTo>
                    <a:pt x="6594475" y="1699658"/>
                  </a:moveTo>
                  <a:lnTo>
                    <a:pt x="6700901" y="1699658"/>
                  </a:lnTo>
                  <a:cubicBezTo>
                    <a:pt x="6759702" y="1699658"/>
                    <a:pt x="6807327" y="1645357"/>
                    <a:pt x="6807327" y="1578254"/>
                  </a:cubicBezTo>
                  <a:moveTo>
                    <a:pt x="6700901" y="1699658"/>
                  </a:moveTo>
                  <a:lnTo>
                    <a:pt x="6700901" y="121404"/>
                  </a:lnTo>
                  <a:cubicBezTo>
                    <a:pt x="6700901" y="154956"/>
                    <a:pt x="6677152" y="182180"/>
                    <a:pt x="6647688" y="182180"/>
                  </a:cubicBezTo>
                  <a:cubicBezTo>
                    <a:pt x="6618224" y="182180"/>
                    <a:pt x="6594475" y="154956"/>
                    <a:pt x="6594475" y="121404"/>
                  </a:cubicBezTo>
                  <a:moveTo>
                    <a:pt x="106553" y="485616"/>
                  </a:moveTo>
                  <a:lnTo>
                    <a:pt x="106553" y="364212"/>
                  </a:lnTo>
                  <a:cubicBezTo>
                    <a:pt x="106553" y="330661"/>
                    <a:pt x="130302" y="303437"/>
                    <a:pt x="159766" y="303437"/>
                  </a:cubicBezTo>
                  <a:cubicBezTo>
                    <a:pt x="189230" y="303437"/>
                    <a:pt x="212979" y="330661"/>
                    <a:pt x="212979" y="364212"/>
                  </a:cubicBezTo>
                  <a:cubicBezTo>
                    <a:pt x="212979" y="431316"/>
                    <a:pt x="165354" y="485616"/>
                    <a:pt x="106553" y="485616"/>
                  </a:cubicBezTo>
                  <a:cubicBezTo>
                    <a:pt x="47752" y="485616"/>
                    <a:pt x="127" y="431316"/>
                    <a:pt x="127" y="364212"/>
                  </a:cubicBezTo>
                  <a:moveTo>
                    <a:pt x="212852" y="364212"/>
                  </a:moveTo>
                  <a:lnTo>
                    <a:pt x="212852" y="1699658"/>
                  </a:lnTo>
                </a:path>
              </a:pathLst>
            </a:custGeom>
            <a:solidFill>
              <a:srgbClr val="000000">
                <a:alpha val="0"/>
              </a:srgbClr>
            </a:solidFill>
          </p:spPr>
        </p:sp>
        <p:sp>
          <p:nvSpPr>
            <p:cNvPr id="9" name="Freeform 9"/>
            <p:cNvSpPr/>
            <p:nvPr/>
          </p:nvSpPr>
          <p:spPr>
            <a:xfrm>
              <a:off x="0" y="121404"/>
              <a:ext cx="6841109" cy="1860206"/>
            </a:xfrm>
            <a:custGeom>
              <a:avLst/>
              <a:gdLst/>
              <a:ahLst/>
              <a:cxnLst/>
              <a:rect l="l" t="t" r="r" b="b"/>
              <a:pathLst>
                <a:path w="6841109" h="1860206">
                  <a:moveTo>
                    <a:pt x="6841109" y="19572"/>
                  </a:moveTo>
                  <a:cubicBezTo>
                    <a:pt x="6841109" y="97712"/>
                    <a:pt x="6785610" y="160548"/>
                    <a:pt x="6717792" y="160548"/>
                  </a:cubicBezTo>
                  <a:cubicBezTo>
                    <a:pt x="6708394" y="160548"/>
                    <a:pt x="6700901" y="151719"/>
                    <a:pt x="6700901" y="140976"/>
                  </a:cubicBezTo>
                  <a:lnTo>
                    <a:pt x="6700901" y="19572"/>
                  </a:lnTo>
                  <a:lnTo>
                    <a:pt x="6717792" y="19572"/>
                  </a:lnTo>
                  <a:lnTo>
                    <a:pt x="6734683" y="19572"/>
                  </a:lnTo>
                  <a:cubicBezTo>
                    <a:pt x="6734683" y="64160"/>
                    <a:pt x="6703060" y="99919"/>
                    <a:pt x="6664578" y="99919"/>
                  </a:cubicBezTo>
                  <a:lnTo>
                    <a:pt x="6664578" y="80348"/>
                  </a:lnTo>
                  <a:lnTo>
                    <a:pt x="6664578" y="99919"/>
                  </a:lnTo>
                  <a:cubicBezTo>
                    <a:pt x="6626098" y="99919"/>
                    <a:pt x="6594475" y="64308"/>
                    <a:pt x="6594475" y="19572"/>
                  </a:cubicBezTo>
                  <a:lnTo>
                    <a:pt x="6611365" y="19572"/>
                  </a:lnTo>
                  <a:lnTo>
                    <a:pt x="6628257" y="19572"/>
                  </a:lnTo>
                  <a:lnTo>
                    <a:pt x="6628257" y="140976"/>
                  </a:lnTo>
                  <a:cubicBezTo>
                    <a:pt x="6628257" y="151866"/>
                    <a:pt x="6620637" y="160548"/>
                    <a:pt x="6611365" y="160548"/>
                  </a:cubicBezTo>
                  <a:lnTo>
                    <a:pt x="123317" y="160548"/>
                  </a:lnTo>
                  <a:lnTo>
                    <a:pt x="123317" y="140976"/>
                  </a:lnTo>
                  <a:lnTo>
                    <a:pt x="123317" y="121404"/>
                  </a:lnTo>
                  <a:lnTo>
                    <a:pt x="123317" y="140976"/>
                  </a:lnTo>
                  <a:lnTo>
                    <a:pt x="123317" y="160548"/>
                  </a:lnTo>
                  <a:cubicBezTo>
                    <a:pt x="73660" y="160548"/>
                    <a:pt x="33909" y="206461"/>
                    <a:pt x="33909" y="262380"/>
                  </a:cubicBezTo>
                  <a:lnTo>
                    <a:pt x="33909" y="1719230"/>
                  </a:lnTo>
                  <a:lnTo>
                    <a:pt x="16891" y="1719230"/>
                  </a:lnTo>
                  <a:lnTo>
                    <a:pt x="33909" y="1719230"/>
                  </a:lnTo>
                  <a:cubicBezTo>
                    <a:pt x="33909" y="1775149"/>
                    <a:pt x="73660" y="1821062"/>
                    <a:pt x="123317" y="1821062"/>
                  </a:cubicBezTo>
                  <a:lnTo>
                    <a:pt x="123317" y="1840634"/>
                  </a:lnTo>
                  <a:lnTo>
                    <a:pt x="123317" y="1821062"/>
                  </a:lnTo>
                  <a:cubicBezTo>
                    <a:pt x="172974" y="1821062"/>
                    <a:pt x="212725" y="1775149"/>
                    <a:pt x="212725" y="1719230"/>
                  </a:cubicBezTo>
                  <a:lnTo>
                    <a:pt x="229616" y="1719230"/>
                  </a:lnTo>
                  <a:lnTo>
                    <a:pt x="212725" y="1719230"/>
                  </a:lnTo>
                  <a:lnTo>
                    <a:pt x="212725" y="1597826"/>
                  </a:lnTo>
                  <a:cubicBezTo>
                    <a:pt x="212725" y="1586936"/>
                    <a:pt x="220345" y="1578254"/>
                    <a:pt x="229616" y="1578254"/>
                  </a:cubicBezTo>
                  <a:lnTo>
                    <a:pt x="6717792" y="1578254"/>
                  </a:lnTo>
                  <a:lnTo>
                    <a:pt x="6717792" y="1597826"/>
                  </a:lnTo>
                  <a:lnTo>
                    <a:pt x="6717792" y="1578254"/>
                  </a:lnTo>
                  <a:cubicBezTo>
                    <a:pt x="6767449" y="1578254"/>
                    <a:pt x="6807200" y="1532341"/>
                    <a:pt x="6807200" y="1476422"/>
                  </a:cubicBezTo>
                  <a:lnTo>
                    <a:pt x="6824091" y="1476422"/>
                  </a:lnTo>
                  <a:lnTo>
                    <a:pt x="6807200" y="1476422"/>
                  </a:lnTo>
                  <a:lnTo>
                    <a:pt x="6807200" y="19572"/>
                  </a:lnTo>
                  <a:lnTo>
                    <a:pt x="6824091" y="19572"/>
                  </a:lnTo>
                  <a:lnTo>
                    <a:pt x="6840982" y="19572"/>
                  </a:lnTo>
                  <a:moveTo>
                    <a:pt x="6807073" y="19572"/>
                  </a:moveTo>
                  <a:cubicBezTo>
                    <a:pt x="6807073" y="8682"/>
                    <a:pt x="6814693" y="0"/>
                    <a:pt x="6823964" y="0"/>
                  </a:cubicBezTo>
                  <a:cubicBezTo>
                    <a:pt x="6833235" y="0"/>
                    <a:pt x="6840855" y="8830"/>
                    <a:pt x="6840855" y="19572"/>
                  </a:cubicBezTo>
                  <a:lnTo>
                    <a:pt x="6840855" y="1476422"/>
                  </a:lnTo>
                  <a:cubicBezTo>
                    <a:pt x="6840855" y="1554562"/>
                    <a:pt x="6785356" y="1617398"/>
                    <a:pt x="6717538" y="1617398"/>
                  </a:cubicBezTo>
                  <a:lnTo>
                    <a:pt x="229616" y="1617398"/>
                  </a:lnTo>
                  <a:lnTo>
                    <a:pt x="229616" y="1597826"/>
                  </a:lnTo>
                  <a:lnTo>
                    <a:pt x="246507" y="1597826"/>
                  </a:lnTo>
                  <a:lnTo>
                    <a:pt x="246507" y="1719230"/>
                  </a:lnTo>
                  <a:cubicBezTo>
                    <a:pt x="246507" y="1797370"/>
                    <a:pt x="191008" y="1860206"/>
                    <a:pt x="123190" y="1860206"/>
                  </a:cubicBezTo>
                  <a:cubicBezTo>
                    <a:pt x="55372" y="1860206"/>
                    <a:pt x="0" y="1797370"/>
                    <a:pt x="0" y="1719230"/>
                  </a:cubicBezTo>
                  <a:lnTo>
                    <a:pt x="0" y="262380"/>
                  </a:lnTo>
                  <a:lnTo>
                    <a:pt x="16891" y="262380"/>
                  </a:lnTo>
                  <a:lnTo>
                    <a:pt x="0" y="262380"/>
                  </a:lnTo>
                  <a:cubicBezTo>
                    <a:pt x="0" y="184240"/>
                    <a:pt x="55499" y="121404"/>
                    <a:pt x="123317" y="121404"/>
                  </a:cubicBezTo>
                  <a:cubicBezTo>
                    <a:pt x="132715" y="121404"/>
                    <a:pt x="140208" y="130234"/>
                    <a:pt x="140208" y="140976"/>
                  </a:cubicBezTo>
                  <a:cubicBezTo>
                    <a:pt x="140208" y="151719"/>
                    <a:pt x="132588" y="160548"/>
                    <a:pt x="123317" y="160548"/>
                  </a:cubicBezTo>
                  <a:cubicBezTo>
                    <a:pt x="114046" y="160548"/>
                    <a:pt x="106426" y="151719"/>
                    <a:pt x="106426" y="140976"/>
                  </a:cubicBezTo>
                  <a:cubicBezTo>
                    <a:pt x="106426" y="130234"/>
                    <a:pt x="114046" y="121404"/>
                    <a:pt x="123317" y="121404"/>
                  </a:cubicBezTo>
                  <a:lnTo>
                    <a:pt x="6611366" y="121404"/>
                  </a:lnTo>
                  <a:lnTo>
                    <a:pt x="6611366" y="140976"/>
                  </a:lnTo>
                  <a:lnTo>
                    <a:pt x="6594475" y="140976"/>
                  </a:lnTo>
                  <a:lnTo>
                    <a:pt x="6594475" y="19572"/>
                  </a:lnTo>
                  <a:cubicBezTo>
                    <a:pt x="6594475" y="8682"/>
                    <a:pt x="6602095" y="0"/>
                    <a:pt x="6611366" y="0"/>
                  </a:cubicBezTo>
                  <a:cubicBezTo>
                    <a:pt x="6620637" y="0"/>
                    <a:pt x="6628257" y="8830"/>
                    <a:pt x="6628257" y="19572"/>
                  </a:cubicBezTo>
                  <a:cubicBezTo>
                    <a:pt x="6628257" y="41940"/>
                    <a:pt x="6644260" y="60629"/>
                    <a:pt x="6664452" y="60629"/>
                  </a:cubicBezTo>
                  <a:cubicBezTo>
                    <a:pt x="6684645" y="60629"/>
                    <a:pt x="6700648" y="41940"/>
                    <a:pt x="6700648" y="19572"/>
                  </a:cubicBezTo>
                  <a:cubicBezTo>
                    <a:pt x="6700648" y="8682"/>
                    <a:pt x="6708267" y="0"/>
                    <a:pt x="6717538" y="0"/>
                  </a:cubicBezTo>
                  <a:cubicBezTo>
                    <a:pt x="6726810" y="0"/>
                    <a:pt x="6734429" y="8830"/>
                    <a:pt x="6734429" y="19572"/>
                  </a:cubicBezTo>
                  <a:lnTo>
                    <a:pt x="6734429" y="140976"/>
                  </a:lnTo>
                  <a:lnTo>
                    <a:pt x="6717538" y="140976"/>
                  </a:lnTo>
                  <a:lnTo>
                    <a:pt x="6717538" y="121404"/>
                  </a:lnTo>
                  <a:cubicBezTo>
                    <a:pt x="6767195" y="121404"/>
                    <a:pt x="6806947" y="75491"/>
                    <a:pt x="6806947" y="19572"/>
                  </a:cubicBezTo>
                  <a:close/>
                  <a:moveTo>
                    <a:pt x="123317" y="364213"/>
                  </a:moveTo>
                  <a:cubicBezTo>
                    <a:pt x="172974" y="364213"/>
                    <a:pt x="212725" y="318300"/>
                    <a:pt x="212725" y="262380"/>
                  </a:cubicBezTo>
                  <a:lnTo>
                    <a:pt x="229616" y="262380"/>
                  </a:lnTo>
                  <a:lnTo>
                    <a:pt x="212725" y="262380"/>
                  </a:lnTo>
                  <a:cubicBezTo>
                    <a:pt x="212725" y="240012"/>
                    <a:pt x="196723" y="221324"/>
                    <a:pt x="176530" y="221324"/>
                  </a:cubicBezTo>
                  <a:lnTo>
                    <a:pt x="176530" y="201752"/>
                  </a:lnTo>
                  <a:lnTo>
                    <a:pt x="176530" y="221324"/>
                  </a:lnTo>
                  <a:cubicBezTo>
                    <a:pt x="156210" y="221324"/>
                    <a:pt x="140335" y="240012"/>
                    <a:pt x="140335" y="262380"/>
                  </a:cubicBezTo>
                  <a:lnTo>
                    <a:pt x="123317" y="262380"/>
                  </a:lnTo>
                  <a:lnTo>
                    <a:pt x="140208" y="262380"/>
                  </a:lnTo>
                  <a:lnTo>
                    <a:pt x="140208" y="383784"/>
                  </a:lnTo>
                  <a:lnTo>
                    <a:pt x="123317" y="383784"/>
                  </a:lnTo>
                  <a:lnTo>
                    <a:pt x="123317" y="364213"/>
                  </a:lnTo>
                  <a:moveTo>
                    <a:pt x="123317" y="403503"/>
                  </a:moveTo>
                  <a:cubicBezTo>
                    <a:pt x="113919" y="403503"/>
                    <a:pt x="106426" y="394674"/>
                    <a:pt x="106426" y="383932"/>
                  </a:cubicBezTo>
                  <a:lnTo>
                    <a:pt x="106426" y="262380"/>
                  </a:lnTo>
                  <a:cubicBezTo>
                    <a:pt x="106426" y="217792"/>
                    <a:pt x="138049" y="182033"/>
                    <a:pt x="176530" y="182033"/>
                  </a:cubicBezTo>
                  <a:cubicBezTo>
                    <a:pt x="215011" y="182033"/>
                    <a:pt x="246634" y="217645"/>
                    <a:pt x="246634" y="262380"/>
                  </a:cubicBezTo>
                  <a:cubicBezTo>
                    <a:pt x="246634" y="340520"/>
                    <a:pt x="191135" y="403356"/>
                    <a:pt x="123317" y="403356"/>
                  </a:cubicBezTo>
                  <a:close/>
                </a:path>
              </a:pathLst>
            </a:custGeom>
            <a:solidFill>
              <a:srgbClr val="385D8A"/>
            </a:solidFill>
          </p:spPr>
        </p:sp>
        <p:sp>
          <p:nvSpPr>
            <p:cNvPr id="10" name="Freeform 10"/>
            <p:cNvSpPr/>
            <p:nvPr/>
          </p:nvSpPr>
          <p:spPr>
            <a:xfrm>
              <a:off x="106426" y="0"/>
              <a:ext cx="6734556" cy="524907"/>
            </a:xfrm>
            <a:custGeom>
              <a:avLst/>
              <a:gdLst/>
              <a:ahLst/>
              <a:cxnLst/>
              <a:rect l="l" t="t" r="r" b="b"/>
              <a:pathLst>
                <a:path w="6734556" h="524907">
                  <a:moveTo>
                    <a:pt x="16891" y="485617"/>
                  </a:moveTo>
                  <a:cubicBezTo>
                    <a:pt x="66548" y="485617"/>
                    <a:pt x="106299" y="439704"/>
                    <a:pt x="106299" y="383784"/>
                  </a:cubicBezTo>
                  <a:lnTo>
                    <a:pt x="123190" y="383784"/>
                  </a:lnTo>
                  <a:lnTo>
                    <a:pt x="106299" y="383784"/>
                  </a:lnTo>
                  <a:cubicBezTo>
                    <a:pt x="106299" y="361416"/>
                    <a:pt x="90297" y="342728"/>
                    <a:pt x="70104" y="342728"/>
                  </a:cubicBezTo>
                  <a:lnTo>
                    <a:pt x="70104" y="323156"/>
                  </a:lnTo>
                  <a:lnTo>
                    <a:pt x="70104" y="342728"/>
                  </a:lnTo>
                  <a:cubicBezTo>
                    <a:pt x="49784" y="342728"/>
                    <a:pt x="33909" y="361416"/>
                    <a:pt x="33909" y="383784"/>
                  </a:cubicBezTo>
                  <a:lnTo>
                    <a:pt x="16891" y="383784"/>
                  </a:lnTo>
                  <a:lnTo>
                    <a:pt x="33782" y="383784"/>
                  </a:lnTo>
                  <a:lnTo>
                    <a:pt x="33782" y="505188"/>
                  </a:lnTo>
                  <a:lnTo>
                    <a:pt x="16891" y="505188"/>
                  </a:lnTo>
                  <a:lnTo>
                    <a:pt x="16891" y="485617"/>
                  </a:lnTo>
                  <a:moveTo>
                    <a:pt x="16891" y="524907"/>
                  </a:moveTo>
                  <a:cubicBezTo>
                    <a:pt x="7493" y="524907"/>
                    <a:pt x="0" y="516078"/>
                    <a:pt x="0" y="505336"/>
                  </a:cubicBezTo>
                  <a:lnTo>
                    <a:pt x="0" y="383784"/>
                  </a:lnTo>
                  <a:cubicBezTo>
                    <a:pt x="0" y="339196"/>
                    <a:pt x="31623" y="303437"/>
                    <a:pt x="70104" y="303437"/>
                  </a:cubicBezTo>
                  <a:cubicBezTo>
                    <a:pt x="108585" y="303437"/>
                    <a:pt x="140208" y="339049"/>
                    <a:pt x="140208" y="383784"/>
                  </a:cubicBezTo>
                  <a:cubicBezTo>
                    <a:pt x="140208" y="461924"/>
                    <a:pt x="84709" y="524760"/>
                    <a:pt x="16891" y="524760"/>
                  </a:cubicBezTo>
                  <a:close/>
                  <a:moveTo>
                    <a:pt x="6611366" y="242808"/>
                  </a:moveTo>
                  <a:cubicBezTo>
                    <a:pt x="6661023" y="242808"/>
                    <a:pt x="6700774" y="196895"/>
                    <a:pt x="6700774" y="140976"/>
                  </a:cubicBezTo>
                  <a:lnTo>
                    <a:pt x="6717665" y="140976"/>
                  </a:lnTo>
                  <a:lnTo>
                    <a:pt x="6700774" y="140976"/>
                  </a:lnTo>
                  <a:cubicBezTo>
                    <a:pt x="6700774" y="85056"/>
                    <a:pt x="6661023" y="39144"/>
                    <a:pt x="6611366" y="39144"/>
                  </a:cubicBezTo>
                  <a:lnTo>
                    <a:pt x="6611366" y="19572"/>
                  </a:lnTo>
                  <a:lnTo>
                    <a:pt x="6611366" y="39291"/>
                  </a:lnTo>
                  <a:cubicBezTo>
                    <a:pt x="6561709" y="39291"/>
                    <a:pt x="6521958" y="85204"/>
                    <a:pt x="6521958" y="141123"/>
                  </a:cubicBezTo>
                  <a:lnTo>
                    <a:pt x="6505067" y="141123"/>
                  </a:lnTo>
                  <a:lnTo>
                    <a:pt x="6521958" y="141123"/>
                  </a:lnTo>
                  <a:cubicBezTo>
                    <a:pt x="6521958" y="163491"/>
                    <a:pt x="6537960" y="182180"/>
                    <a:pt x="6558153" y="182180"/>
                  </a:cubicBezTo>
                  <a:lnTo>
                    <a:pt x="6558153" y="201752"/>
                  </a:lnTo>
                  <a:lnTo>
                    <a:pt x="6558153" y="182180"/>
                  </a:lnTo>
                  <a:cubicBezTo>
                    <a:pt x="6578473" y="182180"/>
                    <a:pt x="6594348" y="163491"/>
                    <a:pt x="6594348" y="141123"/>
                  </a:cubicBezTo>
                  <a:lnTo>
                    <a:pt x="6611239" y="141123"/>
                  </a:lnTo>
                  <a:lnTo>
                    <a:pt x="6628130" y="141123"/>
                  </a:lnTo>
                  <a:lnTo>
                    <a:pt x="6628130" y="262527"/>
                  </a:lnTo>
                  <a:lnTo>
                    <a:pt x="6611239" y="262527"/>
                  </a:lnTo>
                  <a:lnTo>
                    <a:pt x="6611239" y="242808"/>
                  </a:lnTo>
                  <a:moveTo>
                    <a:pt x="6611239" y="282099"/>
                  </a:moveTo>
                  <a:cubicBezTo>
                    <a:pt x="6601841" y="282099"/>
                    <a:pt x="6594348" y="273270"/>
                    <a:pt x="6594348" y="262527"/>
                  </a:cubicBezTo>
                  <a:lnTo>
                    <a:pt x="6594348" y="140976"/>
                  </a:lnTo>
                  <a:cubicBezTo>
                    <a:pt x="6594348" y="130086"/>
                    <a:pt x="6601968" y="121404"/>
                    <a:pt x="6611239" y="121404"/>
                  </a:cubicBezTo>
                  <a:cubicBezTo>
                    <a:pt x="6620510" y="121404"/>
                    <a:pt x="6628130" y="130234"/>
                    <a:pt x="6628130" y="140976"/>
                  </a:cubicBezTo>
                  <a:cubicBezTo>
                    <a:pt x="6628130" y="185564"/>
                    <a:pt x="6596507" y="221323"/>
                    <a:pt x="6558026" y="221323"/>
                  </a:cubicBezTo>
                  <a:cubicBezTo>
                    <a:pt x="6519545" y="221323"/>
                    <a:pt x="6487922" y="185712"/>
                    <a:pt x="6487922" y="140976"/>
                  </a:cubicBezTo>
                  <a:cubicBezTo>
                    <a:pt x="6487922" y="62836"/>
                    <a:pt x="6543421" y="0"/>
                    <a:pt x="6611239" y="0"/>
                  </a:cubicBezTo>
                  <a:cubicBezTo>
                    <a:pt x="6679057" y="0"/>
                    <a:pt x="6734556" y="62836"/>
                    <a:pt x="6734556" y="140976"/>
                  </a:cubicBezTo>
                  <a:cubicBezTo>
                    <a:pt x="6734556" y="219116"/>
                    <a:pt x="6679057" y="281952"/>
                    <a:pt x="6611239" y="281952"/>
                  </a:cubicBezTo>
                  <a:close/>
                </a:path>
              </a:pathLst>
            </a:custGeom>
            <a:solidFill>
              <a:srgbClr val="385D8A"/>
            </a:solidFill>
          </p:spPr>
        </p:sp>
        <p:sp>
          <p:nvSpPr>
            <p:cNvPr id="11" name="Freeform 11"/>
            <p:cNvSpPr/>
            <p:nvPr/>
          </p:nvSpPr>
          <p:spPr>
            <a:xfrm>
              <a:off x="-127" y="0"/>
              <a:ext cx="6841237" cy="1981610"/>
            </a:xfrm>
            <a:custGeom>
              <a:avLst/>
              <a:gdLst/>
              <a:ahLst/>
              <a:cxnLst/>
              <a:rect l="l" t="t" r="r" b="b"/>
              <a:pathLst>
                <a:path w="6841237" h="1981610">
                  <a:moveTo>
                    <a:pt x="127" y="383784"/>
                  </a:moveTo>
                  <a:cubicBezTo>
                    <a:pt x="127" y="305644"/>
                    <a:pt x="55626" y="242808"/>
                    <a:pt x="123444" y="242808"/>
                  </a:cubicBezTo>
                  <a:lnTo>
                    <a:pt x="123444" y="262380"/>
                  </a:lnTo>
                  <a:lnTo>
                    <a:pt x="123444" y="242808"/>
                  </a:lnTo>
                  <a:lnTo>
                    <a:pt x="6611493" y="242808"/>
                  </a:lnTo>
                  <a:lnTo>
                    <a:pt x="6611493" y="262380"/>
                  </a:lnTo>
                  <a:lnTo>
                    <a:pt x="6594602" y="262380"/>
                  </a:lnTo>
                  <a:lnTo>
                    <a:pt x="6594602" y="140976"/>
                  </a:lnTo>
                  <a:lnTo>
                    <a:pt x="6611493" y="140976"/>
                  </a:lnTo>
                  <a:lnTo>
                    <a:pt x="6594602" y="140976"/>
                  </a:lnTo>
                  <a:cubicBezTo>
                    <a:pt x="6594602" y="62836"/>
                    <a:pt x="6650101" y="0"/>
                    <a:pt x="6717919" y="0"/>
                  </a:cubicBezTo>
                  <a:cubicBezTo>
                    <a:pt x="6785737" y="0"/>
                    <a:pt x="6841237" y="62836"/>
                    <a:pt x="6841237" y="140976"/>
                  </a:cubicBezTo>
                  <a:lnTo>
                    <a:pt x="6824345" y="140976"/>
                  </a:lnTo>
                  <a:lnTo>
                    <a:pt x="6841237" y="140976"/>
                  </a:lnTo>
                  <a:lnTo>
                    <a:pt x="6841237" y="1597826"/>
                  </a:lnTo>
                  <a:lnTo>
                    <a:pt x="6824345" y="1597826"/>
                  </a:lnTo>
                  <a:lnTo>
                    <a:pt x="6841237" y="1597826"/>
                  </a:lnTo>
                  <a:cubicBezTo>
                    <a:pt x="6841237" y="1675966"/>
                    <a:pt x="6785737" y="1738802"/>
                    <a:pt x="6717919" y="1738802"/>
                  </a:cubicBezTo>
                  <a:lnTo>
                    <a:pt x="6717919" y="1719230"/>
                  </a:lnTo>
                  <a:lnTo>
                    <a:pt x="6717919" y="1738802"/>
                  </a:lnTo>
                  <a:lnTo>
                    <a:pt x="229743" y="1738802"/>
                  </a:lnTo>
                  <a:lnTo>
                    <a:pt x="229743" y="1719230"/>
                  </a:lnTo>
                  <a:lnTo>
                    <a:pt x="246634" y="1719230"/>
                  </a:lnTo>
                  <a:lnTo>
                    <a:pt x="246634" y="1840634"/>
                  </a:lnTo>
                  <a:lnTo>
                    <a:pt x="229743" y="1840634"/>
                  </a:lnTo>
                  <a:lnTo>
                    <a:pt x="246634" y="1840634"/>
                  </a:lnTo>
                  <a:cubicBezTo>
                    <a:pt x="246634" y="1918774"/>
                    <a:pt x="191135" y="1981610"/>
                    <a:pt x="123317" y="1981610"/>
                  </a:cubicBezTo>
                  <a:lnTo>
                    <a:pt x="123317" y="1962038"/>
                  </a:lnTo>
                  <a:lnTo>
                    <a:pt x="123317" y="1981610"/>
                  </a:lnTo>
                  <a:cubicBezTo>
                    <a:pt x="55499" y="1981610"/>
                    <a:pt x="0" y="1918774"/>
                    <a:pt x="0" y="1840634"/>
                  </a:cubicBezTo>
                  <a:lnTo>
                    <a:pt x="0" y="383784"/>
                  </a:lnTo>
                  <a:lnTo>
                    <a:pt x="17018" y="383784"/>
                  </a:lnTo>
                  <a:lnTo>
                    <a:pt x="127" y="383784"/>
                  </a:lnTo>
                  <a:moveTo>
                    <a:pt x="34036" y="383784"/>
                  </a:moveTo>
                  <a:lnTo>
                    <a:pt x="34036" y="1840634"/>
                  </a:lnTo>
                  <a:lnTo>
                    <a:pt x="17018" y="1840634"/>
                  </a:lnTo>
                  <a:lnTo>
                    <a:pt x="34036" y="1840634"/>
                  </a:lnTo>
                  <a:cubicBezTo>
                    <a:pt x="34036" y="1896553"/>
                    <a:pt x="73787" y="1942466"/>
                    <a:pt x="123444" y="1942466"/>
                  </a:cubicBezTo>
                  <a:cubicBezTo>
                    <a:pt x="173101" y="1942466"/>
                    <a:pt x="212852" y="1896553"/>
                    <a:pt x="212852" y="1840634"/>
                  </a:cubicBezTo>
                  <a:lnTo>
                    <a:pt x="212852" y="1719230"/>
                  </a:lnTo>
                  <a:cubicBezTo>
                    <a:pt x="212852" y="1708340"/>
                    <a:pt x="220472" y="1699658"/>
                    <a:pt x="229743" y="1699658"/>
                  </a:cubicBezTo>
                  <a:lnTo>
                    <a:pt x="6717919" y="1699658"/>
                  </a:lnTo>
                  <a:cubicBezTo>
                    <a:pt x="6767576" y="1699658"/>
                    <a:pt x="6807327" y="1653745"/>
                    <a:pt x="6807327" y="1597826"/>
                  </a:cubicBezTo>
                  <a:lnTo>
                    <a:pt x="6807327" y="140976"/>
                  </a:lnTo>
                  <a:cubicBezTo>
                    <a:pt x="6807327" y="85056"/>
                    <a:pt x="6767576" y="39144"/>
                    <a:pt x="6717919" y="39144"/>
                  </a:cubicBezTo>
                  <a:lnTo>
                    <a:pt x="6717919" y="19572"/>
                  </a:lnTo>
                  <a:lnTo>
                    <a:pt x="6717919" y="39291"/>
                  </a:lnTo>
                  <a:cubicBezTo>
                    <a:pt x="6668263" y="39291"/>
                    <a:pt x="6628512" y="85204"/>
                    <a:pt x="6628512" y="141123"/>
                  </a:cubicBezTo>
                  <a:lnTo>
                    <a:pt x="6628512" y="262527"/>
                  </a:lnTo>
                  <a:cubicBezTo>
                    <a:pt x="6628512" y="273417"/>
                    <a:pt x="6620891" y="282099"/>
                    <a:pt x="6611620" y="282099"/>
                  </a:cubicBezTo>
                  <a:lnTo>
                    <a:pt x="123444" y="282099"/>
                  </a:lnTo>
                  <a:cubicBezTo>
                    <a:pt x="73787" y="282099"/>
                    <a:pt x="34036" y="328012"/>
                    <a:pt x="34036" y="383931"/>
                  </a:cubicBezTo>
                  <a:close/>
                  <a:moveTo>
                    <a:pt x="6611493" y="242808"/>
                  </a:moveTo>
                  <a:lnTo>
                    <a:pt x="6717919" y="242808"/>
                  </a:lnTo>
                  <a:lnTo>
                    <a:pt x="6717919" y="262380"/>
                  </a:lnTo>
                  <a:lnTo>
                    <a:pt x="6717919" y="242808"/>
                  </a:lnTo>
                  <a:cubicBezTo>
                    <a:pt x="6767576" y="242808"/>
                    <a:pt x="6807327" y="196895"/>
                    <a:pt x="6807327" y="140976"/>
                  </a:cubicBezTo>
                  <a:lnTo>
                    <a:pt x="6841237" y="140976"/>
                  </a:lnTo>
                  <a:cubicBezTo>
                    <a:pt x="6841237" y="219116"/>
                    <a:pt x="6785737" y="281952"/>
                    <a:pt x="6717919" y="281952"/>
                  </a:cubicBezTo>
                  <a:lnTo>
                    <a:pt x="6611493" y="281952"/>
                  </a:lnTo>
                  <a:close/>
                  <a:moveTo>
                    <a:pt x="6700901" y="301524"/>
                  </a:moveTo>
                  <a:lnTo>
                    <a:pt x="6700901" y="140976"/>
                  </a:lnTo>
                  <a:lnTo>
                    <a:pt x="6717792" y="140976"/>
                  </a:lnTo>
                  <a:lnTo>
                    <a:pt x="6734683" y="140976"/>
                  </a:lnTo>
                  <a:cubicBezTo>
                    <a:pt x="6734683" y="185564"/>
                    <a:pt x="6703060" y="221323"/>
                    <a:pt x="6664579" y="221323"/>
                  </a:cubicBezTo>
                  <a:lnTo>
                    <a:pt x="6664579" y="201752"/>
                  </a:lnTo>
                  <a:lnTo>
                    <a:pt x="6664579" y="221323"/>
                  </a:lnTo>
                  <a:cubicBezTo>
                    <a:pt x="6626099" y="221323"/>
                    <a:pt x="6594475" y="185712"/>
                    <a:pt x="6594475" y="140976"/>
                  </a:cubicBezTo>
                  <a:lnTo>
                    <a:pt x="6628384" y="140976"/>
                  </a:lnTo>
                  <a:cubicBezTo>
                    <a:pt x="6628384" y="163344"/>
                    <a:pt x="6644387" y="182033"/>
                    <a:pt x="6664579" y="182033"/>
                  </a:cubicBezTo>
                  <a:cubicBezTo>
                    <a:pt x="6684772" y="182033"/>
                    <a:pt x="6700775" y="163344"/>
                    <a:pt x="6700775" y="140976"/>
                  </a:cubicBezTo>
                  <a:cubicBezTo>
                    <a:pt x="6700775" y="130086"/>
                    <a:pt x="6708394" y="121404"/>
                    <a:pt x="6717665" y="121404"/>
                  </a:cubicBezTo>
                  <a:cubicBezTo>
                    <a:pt x="6726937" y="121404"/>
                    <a:pt x="6734556" y="130234"/>
                    <a:pt x="6734556" y="140976"/>
                  </a:cubicBezTo>
                  <a:lnTo>
                    <a:pt x="6734556" y="262380"/>
                  </a:lnTo>
                  <a:close/>
                  <a:moveTo>
                    <a:pt x="106553" y="505188"/>
                  </a:moveTo>
                  <a:lnTo>
                    <a:pt x="106553" y="383784"/>
                  </a:lnTo>
                  <a:lnTo>
                    <a:pt x="123444" y="383784"/>
                  </a:lnTo>
                  <a:lnTo>
                    <a:pt x="106553" y="383784"/>
                  </a:lnTo>
                  <a:cubicBezTo>
                    <a:pt x="106553" y="339196"/>
                    <a:pt x="138176" y="303437"/>
                    <a:pt x="176657" y="303437"/>
                  </a:cubicBezTo>
                  <a:lnTo>
                    <a:pt x="176657" y="323009"/>
                  </a:lnTo>
                  <a:lnTo>
                    <a:pt x="176657" y="303437"/>
                  </a:lnTo>
                  <a:cubicBezTo>
                    <a:pt x="215138" y="303437"/>
                    <a:pt x="246761" y="339049"/>
                    <a:pt x="246761" y="383784"/>
                  </a:cubicBezTo>
                  <a:lnTo>
                    <a:pt x="229743" y="383784"/>
                  </a:lnTo>
                  <a:lnTo>
                    <a:pt x="246634" y="383784"/>
                  </a:lnTo>
                  <a:cubicBezTo>
                    <a:pt x="246634" y="461924"/>
                    <a:pt x="191135" y="524760"/>
                    <a:pt x="123317" y="524760"/>
                  </a:cubicBezTo>
                  <a:lnTo>
                    <a:pt x="123317" y="505188"/>
                  </a:lnTo>
                  <a:lnTo>
                    <a:pt x="123317" y="524760"/>
                  </a:lnTo>
                  <a:cubicBezTo>
                    <a:pt x="55626" y="524907"/>
                    <a:pt x="127" y="461924"/>
                    <a:pt x="127" y="383784"/>
                  </a:cubicBezTo>
                  <a:lnTo>
                    <a:pt x="34036" y="383784"/>
                  </a:lnTo>
                  <a:cubicBezTo>
                    <a:pt x="34036" y="439704"/>
                    <a:pt x="73787" y="485617"/>
                    <a:pt x="123444" y="485617"/>
                  </a:cubicBezTo>
                  <a:cubicBezTo>
                    <a:pt x="173101" y="485617"/>
                    <a:pt x="212852" y="439704"/>
                    <a:pt x="212852" y="383784"/>
                  </a:cubicBezTo>
                  <a:cubicBezTo>
                    <a:pt x="212852" y="361416"/>
                    <a:pt x="196850" y="342728"/>
                    <a:pt x="176657" y="342728"/>
                  </a:cubicBezTo>
                  <a:cubicBezTo>
                    <a:pt x="156464" y="342728"/>
                    <a:pt x="140462" y="361416"/>
                    <a:pt x="140462" y="383784"/>
                  </a:cubicBezTo>
                  <a:lnTo>
                    <a:pt x="140462" y="505188"/>
                  </a:lnTo>
                  <a:close/>
                  <a:moveTo>
                    <a:pt x="280670" y="383784"/>
                  </a:moveTo>
                  <a:lnTo>
                    <a:pt x="280670" y="1719230"/>
                  </a:lnTo>
                  <a:lnTo>
                    <a:pt x="212852" y="1719230"/>
                  </a:lnTo>
                  <a:lnTo>
                    <a:pt x="212852" y="383784"/>
                  </a:lnTo>
                  <a:close/>
                </a:path>
              </a:pathLst>
            </a:custGeom>
            <a:solidFill>
              <a:srgbClr val="385D8A"/>
            </a:solidFill>
          </p:spPr>
        </p:sp>
        <p:sp>
          <p:nvSpPr>
            <p:cNvPr id="12" name="TextBox 12"/>
            <p:cNvSpPr txBox="1"/>
            <p:nvPr/>
          </p:nvSpPr>
          <p:spPr>
            <a:xfrm>
              <a:off x="0" y="-38100"/>
              <a:ext cx="6841067" cy="2019808"/>
            </a:xfrm>
            <a:prstGeom prst="rect">
              <a:avLst/>
            </a:prstGeom>
          </p:spPr>
          <p:txBody>
            <a:bodyPr lIns="50800" tIns="50800" rIns="50800" bIns="50800" rtlCol="0" anchor="ctr"/>
            <a:lstStyle/>
            <a:p>
              <a:pPr algn="ctr">
                <a:lnSpc>
                  <a:spcPts val="2160"/>
                </a:lnSpc>
              </a:pPr>
            </a:p>
            <a:p>
              <a:pPr algn="ctr">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UNDER THE GUIDANCE OF</a:t>
              </a:r>
              <a:endPar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Mr. RITESH KUMAR</a:t>
              </a:r>
              <a:endPar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2160"/>
                </a:lnSpc>
              </a:pPr>
              <a:r>
                <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ASSISTANT PROFESSOR</a:t>
              </a:r>
              <a:endParaRPr lang="en-US" sz="18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2160"/>
                </a:lnSpc>
              </a:pPr>
            </a:p>
          </p:txBody>
        </p:sp>
      </p:grpSp>
      <p:grpSp>
        <p:nvGrpSpPr>
          <p:cNvPr id="13" name="Group 13"/>
          <p:cNvGrpSpPr>
            <a:grpSpLocks noChangeAspect="1"/>
          </p:cNvGrpSpPr>
          <p:nvPr/>
        </p:nvGrpSpPr>
        <p:grpSpPr>
          <a:xfrm rot="0">
            <a:off x="5562600" y="133150"/>
            <a:ext cx="6527885" cy="1809950"/>
            <a:chOff x="0" y="0"/>
            <a:chExt cx="8703847" cy="2413267"/>
          </a:xfrm>
        </p:grpSpPr>
        <p:sp>
          <p:nvSpPr>
            <p:cNvPr id="14" name="Freeform 14" descr="925716457s.png"/>
            <p:cNvSpPr/>
            <p:nvPr/>
          </p:nvSpPr>
          <p:spPr>
            <a:xfrm>
              <a:off x="0" y="0"/>
              <a:ext cx="8703818" cy="2413254"/>
            </a:xfrm>
            <a:custGeom>
              <a:avLst/>
              <a:gdLst/>
              <a:ahLst/>
              <a:cxnLst/>
              <a:rect l="l" t="t" r="r" b="b"/>
              <a:pathLst>
                <a:path w="8703818" h="2413254">
                  <a:moveTo>
                    <a:pt x="0" y="0"/>
                  </a:moveTo>
                  <a:lnTo>
                    <a:pt x="8703818" y="0"/>
                  </a:lnTo>
                  <a:lnTo>
                    <a:pt x="8703818" y="2413254"/>
                  </a:lnTo>
                  <a:lnTo>
                    <a:pt x="0" y="2413254"/>
                  </a:lnTo>
                  <a:lnTo>
                    <a:pt x="0" y="0"/>
                  </a:lnTo>
                  <a:close/>
                </a:path>
              </a:pathLst>
            </a:custGeom>
            <a:blipFill>
              <a:blip r:embed="rId4"/>
              <a:stretch>
                <a:fillRect/>
              </a:stretch>
            </a:blipFill>
          </p:spPr>
        </p:sp>
      </p:grpSp>
      <p:sp>
        <p:nvSpPr>
          <p:cNvPr id="15" name="Freeform 15"/>
          <p:cNvSpPr/>
          <p:nvPr/>
        </p:nvSpPr>
        <p:spPr>
          <a:xfrm>
            <a:off x="3582051" y="7712690"/>
            <a:ext cx="3904599" cy="672801"/>
          </a:xfrm>
          <a:custGeom>
            <a:avLst/>
            <a:gdLst/>
            <a:ahLst/>
            <a:cxnLst/>
            <a:rect l="l" t="t" r="r" b="b"/>
            <a:pathLst>
              <a:path w="3904599" h="672801">
                <a:moveTo>
                  <a:pt x="0" y="0"/>
                </a:moveTo>
                <a:lnTo>
                  <a:pt x="3904599" y="0"/>
                </a:lnTo>
                <a:lnTo>
                  <a:pt x="3904599" y="672801"/>
                </a:lnTo>
                <a:lnTo>
                  <a:pt x="0" y="67280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TextBox 16"/>
          <p:cNvSpPr txBox="1"/>
          <p:nvPr/>
        </p:nvSpPr>
        <p:spPr>
          <a:xfrm>
            <a:off x="3790536" y="7806800"/>
            <a:ext cx="3544129" cy="747395"/>
          </a:xfrm>
          <a:prstGeom prst="rect">
            <a:avLst/>
          </a:prstGeom>
        </p:spPr>
        <p:txBody>
          <a:bodyPr lIns="0" tIns="0" rIns="0" bIns="0" rtlCol="0" anchor="t">
            <a:spAutoFit/>
          </a:bodyPr>
          <a:lstStyle/>
          <a:p>
            <a:pPr algn="ctr">
              <a:lnSpc>
                <a:spcPts val="2755"/>
              </a:lnSpc>
            </a:pPr>
            <a:r>
              <a:rPr lang="en-US" sz="1600" b="1" spc="-54">
                <a:solidFill>
                  <a:srgbClr val="1C2120"/>
                </a:solidFill>
                <a:latin typeface="Poppins Bold" panose="00000800000000000000"/>
                <a:ea typeface="Poppins Bold" panose="00000800000000000000"/>
                <a:cs typeface="Poppins Bold" panose="00000800000000000000"/>
                <a:sym typeface="Poppins Bold" panose="00000800000000000000"/>
              </a:rPr>
              <a:t>        Vignesh  Kumar(22RA1A05H6)</a:t>
            </a:r>
            <a:endParaRPr lang="en-US" sz="1600" b="1" spc="-54">
              <a:solidFill>
                <a:srgbClr val="1C2120"/>
              </a:solidFill>
              <a:latin typeface="Poppins Bold" panose="00000800000000000000"/>
              <a:ea typeface="Poppins Bold" panose="00000800000000000000"/>
              <a:cs typeface="Poppins Bold" panose="00000800000000000000"/>
              <a:sym typeface="Poppins Bold" panose="00000800000000000000"/>
            </a:endParaRPr>
          </a:p>
          <a:p>
            <a:pPr algn="ctr">
              <a:lnSpc>
                <a:spcPts val="3445"/>
              </a:lnSpc>
            </a:pPr>
          </a:p>
        </p:txBody>
      </p:sp>
      <p:grpSp>
        <p:nvGrpSpPr>
          <p:cNvPr id="17" name="Group 17"/>
          <p:cNvGrpSpPr/>
          <p:nvPr/>
        </p:nvGrpSpPr>
        <p:grpSpPr>
          <a:xfrm rot="0">
            <a:off x="2316553" y="6515100"/>
            <a:ext cx="1939834" cy="1981200"/>
            <a:chOff x="0" y="0"/>
            <a:chExt cx="2586446" cy="2641600"/>
          </a:xfrm>
        </p:grpSpPr>
        <p:sp>
          <p:nvSpPr>
            <p:cNvPr id="18" name="Freeform 18"/>
            <p:cNvSpPr/>
            <p:nvPr/>
          </p:nvSpPr>
          <p:spPr>
            <a:xfrm>
              <a:off x="0" y="0"/>
              <a:ext cx="2586482" cy="2641600"/>
            </a:xfrm>
            <a:custGeom>
              <a:avLst/>
              <a:gdLst/>
              <a:ahLst/>
              <a:cxnLst/>
              <a:rect l="l" t="t" r="r" b="b"/>
              <a:pathLst>
                <a:path w="2586482" h="2641600">
                  <a:moveTo>
                    <a:pt x="1293241" y="0"/>
                  </a:moveTo>
                  <a:cubicBezTo>
                    <a:pt x="578993" y="0"/>
                    <a:pt x="0" y="591312"/>
                    <a:pt x="0" y="1320800"/>
                  </a:cubicBezTo>
                  <a:cubicBezTo>
                    <a:pt x="0" y="2050288"/>
                    <a:pt x="578993" y="2641600"/>
                    <a:pt x="1293241" y="2641600"/>
                  </a:cubicBezTo>
                  <a:cubicBezTo>
                    <a:pt x="2007489" y="2641600"/>
                    <a:pt x="2586482" y="2050288"/>
                    <a:pt x="2586482" y="1320800"/>
                  </a:cubicBezTo>
                  <a:cubicBezTo>
                    <a:pt x="2586482" y="591312"/>
                    <a:pt x="2007489" y="0"/>
                    <a:pt x="1293241" y="0"/>
                  </a:cubicBezTo>
                  <a:close/>
                </a:path>
              </a:pathLst>
            </a:custGeom>
            <a:blipFill>
              <a:blip r:embed="rId7"/>
              <a:stretch>
                <a:fillRect b="-46870"/>
              </a:stretch>
            </a:blipFill>
          </p:spPr>
        </p:sp>
      </p:grpSp>
      <p:sp>
        <p:nvSpPr>
          <p:cNvPr id="19" name="Freeform 19"/>
          <p:cNvSpPr/>
          <p:nvPr/>
        </p:nvSpPr>
        <p:spPr>
          <a:xfrm>
            <a:off x="8681424" y="7754534"/>
            <a:ext cx="3691212" cy="640692"/>
          </a:xfrm>
          <a:custGeom>
            <a:avLst/>
            <a:gdLst/>
            <a:ahLst/>
            <a:cxnLst/>
            <a:rect l="l" t="t" r="r" b="b"/>
            <a:pathLst>
              <a:path w="3691212" h="640692">
                <a:moveTo>
                  <a:pt x="0" y="0"/>
                </a:moveTo>
                <a:lnTo>
                  <a:pt x="3691212" y="0"/>
                </a:lnTo>
                <a:lnTo>
                  <a:pt x="3691212" y="640692"/>
                </a:lnTo>
                <a:lnTo>
                  <a:pt x="0" y="64069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0" name="TextBox 20"/>
          <p:cNvSpPr txBox="1"/>
          <p:nvPr/>
        </p:nvSpPr>
        <p:spPr>
          <a:xfrm>
            <a:off x="9050269" y="7840344"/>
            <a:ext cx="3383031" cy="331978"/>
          </a:xfrm>
          <a:prstGeom prst="rect">
            <a:avLst/>
          </a:prstGeom>
        </p:spPr>
        <p:txBody>
          <a:bodyPr lIns="0" tIns="0" rIns="0" bIns="0" rtlCol="0" anchor="t">
            <a:spAutoFit/>
          </a:bodyPr>
          <a:lstStyle/>
          <a:p>
            <a:pPr algn="ctr">
              <a:lnSpc>
                <a:spcPts val="2755"/>
              </a:lnSpc>
            </a:pPr>
            <a:r>
              <a:rPr lang="en-US" sz="1600" b="1" spc="-54">
                <a:solidFill>
                  <a:srgbClr val="1C2120"/>
                </a:solidFill>
                <a:latin typeface="Poppins Bold" panose="00000800000000000000"/>
                <a:ea typeface="Poppins Bold" panose="00000800000000000000"/>
                <a:cs typeface="Poppins Bold" panose="00000800000000000000"/>
                <a:sym typeface="Poppins Bold" panose="00000800000000000000"/>
              </a:rPr>
              <a:t>  Shashi Pradeep(22RA1A05E6)</a:t>
            </a:r>
            <a:endParaRPr lang="en-US" sz="1600" b="1" spc="-54">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grpSp>
        <p:nvGrpSpPr>
          <p:cNvPr id="21" name="Group 21"/>
          <p:cNvGrpSpPr/>
          <p:nvPr/>
        </p:nvGrpSpPr>
        <p:grpSpPr>
          <a:xfrm rot="0">
            <a:off x="7543800" y="6591300"/>
            <a:ext cx="1851660" cy="1905000"/>
            <a:chOff x="0" y="0"/>
            <a:chExt cx="2468880" cy="2540000"/>
          </a:xfrm>
        </p:grpSpPr>
        <p:sp>
          <p:nvSpPr>
            <p:cNvPr id="22" name="Freeform 22"/>
            <p:cNvSpPr/>
            <p:nvPr/>
          </p:nvSpPr>
          <p:spPr>
            <a:xfrm>
              <a:off x="0" y="0"/>
              <a:ext cx="2468880" cy="2540000"/>
            </a:xfrm>
            <a:custGeom>
              <a:avLst/>
              <a:gdLst/>
              <a:ahLst/>
              <a:cxnLst/>
              <a:rect l="l" t="t" r="r" b="b"/>
              <a:pathLst>
                <a:path w="2468880" h="2540000">
                  <a:moveTo>
                    <a:pt x="1234440" y="0"/>
                  </a:moveTo>
                  <a:cubicBezTo>
                    <a:pt x="552704" y="0"/>
                    <a:pt x="0" y="568579"/>
                    <a:pt x="0" y="1270000"/>
                  </a:cubicBezTo>
                  <a:cubicBezTo>
                    <a:pt x="0" y="1971421"/>
                    <a:pt x="552704" y="2540000"/>
                    <a:pt x="1234440" y="2540000"/>
                  </a:cubicBezTo>
                  <a:cubicBezTo>
                    <a:pt x="1916176" y="2540000"/>
                    <a:pt x="2468880" y="1971421"/>
                    <a:pt x="2468880" y="1270000"/>
                  </a:cubicBezTo>
                  <a:cubicBezTo>
                    <a:pt x="2468880" y="568579"/>
                    <a:pt x="1916176" y="0"/>
                    <a:pt x="1234440" y="0"/>
                  </a:cubicBezTo>
                  <a:close/>
                </a:path>
              </a:pathLst>
            </a:custGeom>
            <a:blipFill>
              <a:blip r:embed="rId10"/>
              <a:stretch>
                <a:fillRect t="-12774" b="-17307"/>
              </a:stretch>
            </a:blipFill>
          </p:spPr>
        </p:sp>
      </p:grpSp>
      <p:sp>
        <p:nvSpPr>
          <p:cNvPr id="23" name="Freeform 23"/>
          <p:cNvSpPr/>
          <p:nvPr/>
        </p:nvSpPr>
        <p:spPr>
          <a:xfrm>
            <a:off x="13688597" y="7648663"/>
            <a:ext cx="3866984" cy="666320"/>
          </a:xfrm>
          <a:custGeom>
            <a:avLst/>
            <a:gdLst/>
            <a:ahLst/>
            <a:cxnLst/>
            <a:rect l="l" t="t" r="r" b="b"/>
            <a:pathLst>
              <a:path w="3866984" h="666320">
                <a:moveTo>
                  <a:pt x="0" y="0"/>
                </a:moveTo>
                <a:lnTo>
                  <a:pt x="3866984" y="0"/>
                </a:lnTo>
                <a:lnTo>
                  <a:pt x="3866984" y="666320"/>
                </a:lnTo>
                <a:lnTo>
                  <a:pt x="0" y="66632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4" name="TextBox 24"/>
          <p:cNvSpPr txBox="1"/>
          <p:nvPr/>
        </p:nvSpPr>
        <p:spPr>
          <a:xfrm>
            <a:off x="13885334" y="7687780"/>
            <a:ext cx="3544129" cy="372967"/>
          </a:xfrm>
          <a:prstGeom prst="rect">
            <a:avLst/>
          </a:prstGeom>
        </p:spPr>
        <p:txBody>
          <a:bodyPr lIns="0" tIns="0" rIns="0" bIns="0" rtlCol="0" anchor="t">
            <a:spAutoFit/>
          </a:bodyPr>
          <a:lstStyle/>
          <a:p>
            <a:pPr algn="ctr">
              <a:lnSpc>
                <a:spcPts val="2930"/>
              </a:lnSpc>
            </a:pPr>
            <a:r>
              <a:rPr lang="en-US" sz="1700" b="1" spc="-57">
                <a:solidFill>
                  <a:srgbClr val="1C2120"/>
                </a:solidFill>
                <a:latin typeface="Poppins Bold" panose="00000800000000000000"/>
                <a:ea typeface="Poppins Bold" panose="00000800000000000000"/>
                <a:cs typeface="Poppins Bold" panose="00000800000000000000"/>
                <a:sym typeface="Poppins Bold" panose="00000800000000000000"/>
              </a:rPr>
              <a:t>D Snehith(22RA1A05I9)</a:t>
            </a:r>
            <a:endParaRPr lang="en-US" sz="1700" b="1" spc="-57">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grpSp>
        <p:nvGrpSpPr>
          <p:cNvPr id="25" name="Group 25"/>
          <p:cNvGrpSpPr/>
          <p:nvPr/>
        </p:nvGrpSpPr>
        <p:grpSpPr>
          <a:xfrm rot="0">
            <a:off x="12429786" y="6515100"/>
            <a:ext cx="1939834" cy="1981200"/>
            <a:chOff x="0" y="0"/>
            <a:chExt cx="2586446" cy="2641600"/>
          </a:xfrm>
        </p:grpSpPr>
        <p:sp>
          <p:nvSpPr>
            <p:cNvPr id="26" name="Freeform 26"/>
            <p:cNvSpPr/>
            <p:nvPr/>
          </p:nvSpPr>
          <p:spPr>
            <a:xfrm>
              <a:off x="0" y="0"/>
              <a:ext cx="2586482" cy="2641600"/>
            </a:xfrm>
            <a:custGeom>
              <a:avLst/>
              <a:gdLst/>
              <a:ahLst/>
              <a:cxnLst/>
              <a:rect l="l" t="t" r="r" b="b"/>
              <a:pathLst>
                <a:path w="2586482" h="2641600">
                  <a:moveTo>
                    <a:pt x="1293241" y="0"/>
                  </a:moveTo>
                  <a:cubicBezTo>
                    <a:pt x="578993" y="0"/>
                    <a:pt x="0" y="591312"/>
                    <a:pt x="0" y="1320800"/>
                  </a:cubicBezTo>
                  <a:cubicBezTo>
                    <a:pt x="0" y="2050288"/>
                    <a:pt x="578993" y="2641600"/>
                    <a:pt x="1293241" y="2641600"/>
                  </a:cubicBezTo>
                  <a:cubicBezTo>
                    <a:pt x="2007489" y="2641600"/>
                    <a:pt x="2586482" y="2050288"/>
                    <a:pt x="2586482" y="1320800"/>
                  </a:cubicBezTo>
                  <a:cubicBezTo>
                    <a:pt x="2586482" y="591312"/>
                    <a:pt x="2007489" y="0"/>
                    <a:pt x="1293241" y="0"/>
                  </a:cubicBezTo>
                  <a:close/>
                </a:path>
              </a:pathLst>
            </a:custGeom>
            <a:blipFill>
              <a:blip r:embed="rId11"/>
              <a:stretch>
                <a:fillRect l="-3356" t="-4427" r="-6202" b="-32695"/>
              </a:stretch>
            </a:blipFill>
          </p:spPr>
        </p:sp>
      </p:grpSp>
      <p:sp>
        <p:nvSpPr>
          <p:cNvPr id="27" name="TextBox 27"/>
          <p:cNvSpPr txBox="1"/>
          <p:nvPr/>
        </p:nvSpPr>
        <p:spPr>
          <a:xfrm>
            <a:off x="6324370" y="2951676"/>
            <a:ext cx="6401260" cy="1912391"/>
          </a:xfrm>
          <a:prstGeom prst="rect">
            <a:avLst/>
          </a:prstGeom>
        </p:spPr>
        <p:txBody>
          <a:bodyPr lIns="0" tIns="0" rIns="0" bIns="0" rtlCol="0" anchor="t">
            <a:spAutoFit/>
          </a:bodyPr>
          <a:lstStyle/>
          <a:p>
            <a:pPr algn="ctr">
              <a:lnSpc>
                <a:spcPts val="7240"/>
              </a:lnSpc>
            </a:pPr>
            <a:r>
              <a:rPr lang="en-US" sz="6630" b="1" spc="-464">
                <a:solidFill>
                  <a:srgbClr val="1C2120"/>
                </a:solidFill>
                <a:latin typeface="Poppins Semi-Bold" panose="00000700000000000000"/>
                <a:ea typeface="Poppins Semi-Bold" panose="00000700000000000000"/>
                <a:cs typeface="Poppins Semi-Bold" panose="00000700000000000000"/>
                <a:sym typeface="Poppins Semi-Bold" panose="00000700000000000000"/>
              </a:rPr>
              <a:t>MINI PROJECT PRESENTATION</a:t>
            </a:r>
            <a:endParaRPr lang="en-US" sz="6630" b="1" spc="-464">
              <a:solidFill>
                <a:srgbClr val="1C2120"/>
              </a:solidFill>
              <a:latin typeface="Poppins Semi-Bold" panose="00000700000000000000"/>
              <a:ea typeface="Poppins Semi-Bold" panose="00000700000000000000"/>
              <a:cs typeface="Poppins Semi-Bold" panose="00000700000000000000"/>
              <a:sym typeface="Poppins Semi-Bold" panose="00000700000000000000"/>
            </a:endParaRPr>
          </a:p>
        </p:txBody>
      </p:sp>
      <p:sp>
        <p:nvSpPr>
          <p:cNvPr id="28" name="TextBox 28"/>
          <p:cNvSpPr txBox="1"/>
          <p:nvPr/>
        </p:nvSpPr>
        <p:spPr>
          <a:xfrm>
            <a:off x="7294863" y="6101910"/>
            <a:ext cx="4672983" cy="489390"/>
          </a:xfrm>
          <a:prstGeom prst="rect">
            <a:avLst/>
          </a:prstGeom>
        </p:spPr>
        <p:txBody>
          <a:bodyPr lIns="0" tIns="0" rIns="0" bIns="0" rtlCol="0" anchor="t">
            <a:spAutoFit/>
          </a:bodyPr>
          <a:lstStyle/>
          <a:p>
            <a:pPr algn="ctr">
              <a:lnSpc>
                <a:spcPts val="3445"/>
              </a:lnSpc>
            </a:pPr>
            <a:r>
              <a:rPr lang="en-US" sz="2400" b="1" spc="-68">
                <a:solidFill>
                  <a:srgbClr val="1C2120"/>
                </a:solidFill>
                <a:latin typeface="Poppins Bold" panose="00000800000000000000"/>
                <a:ea typeface="Poppins Bold" panose="00000800000000000000"/>
                <a:cs typeface="Poppins Bold" panose="00000800000000000000"/>
                <a:sym typeface="Poppins Bold" panose="00000800000000000000"/>
              </a:rPr>
              <a:t>PRESENTED BY</a:t>
            </a:r>
            <a:endParaRPr lang="en-US" sz="2400" b="1" spc="-68">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29" name="TextBox 29"/>
          <p:cNvSpPr txBox="1"/>
          <p:nvPr/>
        </p:nvSpPr>
        <p:spPr>
          <a:xfrm>
            <a:off x="3750734" y="2245466"/>
            <a:ext cx="12149279" cy="514350"/>
          </a:xfrm>
          <a:prstGeom prst="rect">
            <a:avLst/>
          </a:prstGeom>
        </p:spPr>
        <p:txBody>
          <a:bodyPr lIns="0" tIns="0" rIns="0" bIns="0" rtlCol="0" anchor="t">
            <a:spAutoFit/>
          </a:bodyPr>
          <a:lstStyle/>
          <a:p>
            <a:pPr algn="ctr">
              <a:lnSpc>
                <a:spcPts val="3575"/>
              </a:lnSpc>
            </a:pPr>
            <a:r>
              <a:rPr lang="en-US" sz="2980" b="1">
                <a:solidFill>
                  <a:srgbClr val="000000"/>
                </a:solidFill>
                <a:latin typeface="Alegreya Sans SC Bold" panose="00000800000000000000"/>
                <a:ea typeface="Alegreya Sans SC Bold" panose="00000800000000000000"/>
                <a:cs typeface="Alegreya Sans SC Bold" panose="00000800000000000000"/>
                <a:sym typeface="Alegreya Sans SC Bold" panose="00000800000000000000"/>
              </a:rPr>
              <a:t>DEPARTMENT OF COMPUTER SCIENCE AND ENGINEERING</a:t>
            </a:r>
            <a:endParaRPr lang="en-US" sz="2980" b="1">
              <a:solidFill>
                <a:srgbClr val="000000"/>
              </a:solidFill>
              <a:latin typeface="Alegreya Sans SC Bold" panose="00000800000000000000"/>
              <a:ea typeface="Alegreya Sans SC Bold" panose="00000800000000000000"/>
              <a:cs typeface="Alegreya Sans SC Bold" panose="00000800000000000000"/>
              <a:sym typeface="Alegreya Sans SC Bold" panose="00000800000000000000"/>
            </a:endParaRPr>
          </a:p>
        </p:txBody>
      </p:sp>
      <p:sp>
        <p:nvSpPr>
          <p:cNvPr id="30" name="TextBox 30"/>
          <p:cNvSpPr txBox="1"/>
          <p:nvPr/>
        </p:nvSpPr>
        <p:spPr>
          <a:xfrm>
            <a:off x="2061212" y="5133975"/>
            <a:ext cx="15613375" cy="1314450"/>
          </a:xfrm>
          <a:prstGeom prst="rect">
            <a:avLst/>
          </a:prstGeom>
        </p:spPr>
        <p:txBody>
          <a:bodyPr lIns="0" tIns="0" rIns="0" bIns="0" rtlCol="0" anchor="t">
            <a:spAutoFit/>
          </a:bodyPr>
          <a:lstStyle/>
          <a:p>
            <a:pPr algn="ctr">
              <a:lnSpc>
                <a:spcPts val="3370"/>
              </a:lnSpc>
            </a:pPr>
            <a:r>
              <a:rPr lang="en-US" sz="2805" b="1">
                <a:solidFill>
                  <a:srgbClr val="FF0000"/>
                </a:solidFill>
                <a:latin typeface="Times New Roman Bold" panose="02030802070405020303"/>
                <a:ea typeface="Times New Roman Bold" panose="02030802070405020303"/>
                <a:cs typeface="Times New Roman Bold" panose="02030802070405020303"/>
                <a:sym typeface="Times New Roman Bold" panose="02030802070405020303"/>
              </a:rPr>
              <a:t>STRATEGIC RESOURCE INSIGHTS:</a:t>
            </a:r>
            <a:endParaRPr lang="en-US" sz="2805" b="1">
              <a:solidFill>
                <a:srgbClr val="FF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370"/>
              </a:lnSpc>
            </a:pPr>
            <a:r>
              <a:rPr lang="en-US" sz="2805" b="1">
                <a:solidFill>
                  <a:srgbClr val="FF0000"/>
                </a:solidFill>
                <a:latin typeface="Times New Roman Bold" panose="02030802070405020303"/>
                <a:ea typeface="Times New Roman Bold" panose="02030802070405020303"/>
                <a:cs typeface="Times New Roman Bold" panose="02030802070405020303"/>
                <a:sym typeface="Times New Roman Bold" panose="02030802070405020303"/>
              </a:rPr>
              <a:t> UNDERSTANDING AMERICA’S </a:t>
            </a:r>
            <a:r>
              <a:rPr lang="en-US" sz="2805" b="1">
                <a:solidFill>
                  <a:srgbClr val="FF0000"/>
                </a:solidFill>
                <a:latin typeface="Times New Roman Bold" panose="02030802070405020303"/>
                <a:ea typeface="Times New Roman Bold" panose="02030802070405020303"/>
                <a:cs typeface="Times New Roman Bold" panose="02030802070405020303"/>
                <a:sym typeface="Times New Roman Bold" panose="02030802070405020303"/>
              </a:rPr>
              <a:t>ECONOMIC RELIANCE ON NATURAL RESOURCES</a:t>
            </a:r>
            <a:endParaRPr lang="en-US" sz="2805" b="1">
              <a:solidFill>
                <a:srgbClr val="FF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370"/>
              </a:lnSpc>
            </a:pPr>
          </a:p>
        </p:txBody>
      </p:sp>
      <p:sp>
        <p:nvSpPr>
          <p:cNvPr id="31" name="TextBox 31"/>
          <p:cNvSpPr txBox="1"/>
          <p:nvPr/>
        </p:nvSpPr>
        <p:spPr>
          <a:xfrm>
            <a:off x="8246025" y="1924050"/>
            <a:ext cx="2527380" cy="287879"/>
          </a:xfrm>
          <a:prstGeom prst="rect">
            <a:avLst/>
          </a:prstGeom>
        </p:spPr>
        <p:txBody>
          <a:bodyPr lIns="0" tIns="0" rIns="0" bIns="0" rtlCol="0" anchor="t">
            <a:spAutoFit/>
          </a:bodyPr>
          <a:lstStyle/>
          <a:p>
            <a:pPr algn="l">
              <a:lnSpc>
                <a:spcPts val="2175"/>
              </a:lnSpc>
            </a:pPr>
            <a:r>
              <a:rPr lang="en-US" sz="1815">
                <a:solidFill>
                  <a:srgbClr val="000000"/>
                </a:solidFill>
                <a:latin typeface="Arimo" panose="020B0604020202020204"/>
                <a:ea typeface="Arimo" panose="020B0604020202020204"/>
                <a:cs typeface="Arimo" panose="020B0604020202020204"/>
                <a:sym typeface="Arimo" panose="020B0604020202020204"/>
              </a:rPr>
              <a:t>UGC AUTONOMOUS</a:t>
            </a:r>
            <a:endParaRPr lang="en-US" sz="1815">
              <a:solidFill>
                <a:srgbClr val="000000"/>
              </a:solidFill>
              <a:latin typeface="Arimo" panose="020B0604020202020204"/>
              <a:ea typeface="Arimo" panose="020B0604020202020204"/>
              <a:cs typeface="Arimo" panose="020B0604020202020204"/>
              <a:sym typeface="Arimo" panose="020B0604020202020204"/>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1015596" y="197731"/>
            <a:ext cx="4312391" cy="4616911"/>
          </a:xfrm>
          <a:custGeom>
            <a:avLst/>
            <a:gdLst/>
            <a:ahLst/>
            <a:cxnLst/>
            <a:rect l="l" t="t" r="r" b="b"/>
            <a:pathLst>
              <a:path w="4312391" h="4616911">
                <a:moveTo>
                  <a:pt x="0" y="0"/>
                </a:moveTo>
                <a:lnTo>
                  <a:pt x="4312391" y="0"/>
                </a:lnTo>
                <a:lnTo>
                  <a:pt x="4312391" y="4616910"/>
                </a:lnTo>
                <a:lnTo>
                  <a:pt x="0" y="4616910"/>
                </a:lnTo>
                <a:lnTo>
                  <a:pt x="0" y="0"/>
                </a:lnTo>
                <a:close/>
              </a:path>
            </a:pathLst>
          </a:custGeom>
          <a:blipFill>
            <a:blip r:embed="rId1"/>
            <a:stretch>
              <a:fillRect/>
            </a:stretch>
          </a:blipFill>
        </p:spPr>
      </p:sp>
      <p:sp>
        <p:nvSpPr>
          <p:cNvPr id="3" name="Freeform 3"/>
          <p:cNvSpPr/>
          <p:nvPr/>
        </p:nvSpPr>
        <p:spPr>
          <a:xfrm>
            <a:off x="12603547" y="5406680"/>
            <a:ext cx="4085530" cy="4374030"/>
          </a:xfrm>
          <a:custGeom>
            <a:avLst/>
            <a:gdLst/>
            <a:ahLst/>
            <a:cxnLst/>
            <a:rect l="l" t="t" r="r" b="b"/>
            <a:pathLst>
              <a:path w="4085530" h="4374030">
                <a:moveTo>
                  <a:pt x="0" y="0"/>
                </a:moveTo>
                <a:lnTo>
                  <a:pt x="4085529" y="0"/>
                </a:lnTo>
                <a:lnTo>
                  <a:pt x="4085529" y="4374030"/>
                </a:lnTo>
                <a:lnTo>
                  <a:pt x="0" y="4374030"/>
                </a:lnTo>
                <a:lnTo>
                  <a:pt x="0" y="0"/>
                </a:lnTo>
                <a:close/>
              </a:path>
            </a:pathLst>
          </a:custGeom>
          <a:blipFill>
            <a:blip r:embed="rId2"/>
            <a:stretch>
              <a:fillRect/>
            </a:stretch>
          </a:blipFill>
        </p:spPr>
      </p:sp>
      <p:sp>
        <p:nvSpPr>
          <p:cNvPr id="4" name="TextBox 4"/>
          <p:cNvSpPr txBox="1"/>
          <p:nvPr/>
        </p:nvSpPr>
        <p:spPr>
          <a:xfrm>
            <a:off x="1066800" y="657225"/>
            <a:ext cx="6437409" cy="911728"/>
          </a:xfrm>
          <a:prstGeom prst="rect">
            <a:avLst/>
          </a:prstGeom>
        </p:spPr>
        <p:txBody>
          <a:bodyPr lIns="0" tIns="0" rIns="0" bIns="0" rtlCol="0" anchor="t">
            <a:spAutoFit/>
          </a:bodyPr>
          <a:lstStyle/>
          <a:p>
            <a:pPr algn="l">
              <a:lnSpc>
                <a:spcPts val="7460"/>
              </a:lnSpc>
            </a:pPr>
            <a:r>
              <a:rPr lang="en-US" sz="7690" b="1">
                <a:solidFill>
                  <a:srgbClr val="1C2120"/>
                </a:solidFill>
                <a:latin typeface="Poppins Bold" panose="00000800000000000000"/>
                <a:ea typeface="Poppins Bold" panose="00000800000000000000"/>
                <a:cs typeface="Poppins Bold" panose="00000800000000000000"/>
                <a:sym typeface="Poppins Bold" panose="00000800000000000000"/>
              </a:rPr>
              <a:t>ALGORITHM</a:t>
            </a:r>
            <a:endParaRPr lang="en-US" sz="769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5" name="TextBox 5"/>
          <p:cNvSpPr txBox="1"/>
          <p:nvPr/>
        </p:nvSpPr>
        <p:spPr>
          <a:xfrm>
            <a:off x="1066800" y="3310574"/>
            <a:ext cx="7467600" cy="10004451"/>
          </a:xfrm>
          <a:prstGeom prst="rect">
            <a:avLst/>
          </a:prstGeom>
        </p:spPr>
        <p:txBody>
          <a:bodyPr lIns="0" tIns="0" rIns="0" bIns="0" rtlCol="0" anchor="t">
            <a:spAutoFit/>
          </a:bodyPr>
          <a:lstStyle/>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1.Logistic Regression</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514350" lvl="1" indent="-257175" algn="l">
              <a:lnSpc>
                <a:spcPts val="3215"/>
              </a:lnSpc>
              <a:buFont typeface="Arial" panose="020B0604020202020204"/>
              <a:buChar char="•"/>
            </a:pPr>
            <a:r>
              <a:rPr lang="en-US" sz="2380" b="1" spc="140">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r>
              <a:rPr lang="en-US" sz="2380" spc="140">
                <a:solidFill>
                  <a:srgbClr val="000000"/>
                </a:solidFill>
                <a:latin typeface="Times New Roman" panose="02020603050405020304"/>
                <a:ea typeface="Times New Roman" panose="02020603050405020304"/>
                <a:cs typeface="Times New Roman" panose="02020603050405020304"/>
                <a:sym typeface="Times New Roman" panose="02020603050405020304"/>
              </a:rPr>
              <a:t>Used as a baseline model to classify sustainability outcomes based on mineral usage patterns.</a:t>
            </a:r>
            <a:endParaRPr lang="en-US" sz="2380" spc="14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514350" lvl="1" indent="-257175" algn="l">
              <a:lnSpc>
                <a:spcPts val="3215"/>
              </a:lnSpc>
              <a:buFont typeface="Arial" panose="020B0604020202020204"/>
              <a:buChar char="•"/>
            </a:pPr>
            <a:r>
              <a:rPr lang="en-US" sz="2380" spc="140">
                <a:solidFill>
                  <a:srgbClr val="000000"/>
                </a:solidFill>
                <a:latin typeface="Times New Roman" panose="02020603050405020304"/>
                <a:ea typeface="Times New Roman" panose="02020603050405020304"/>
                <a:cs typeface="Times New Roman" panose="02020603050405020304"/>
                <a:sym typeface="Times New Roman" panose="02020603050405020304"/>
              </a:rPr>
              <a:t> It's simple, fast, and effective for linearly separable data.</a:t>
            </a:r>
            <a:endParaRPr lang="en-US" sz="2380" spc="14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3215"/>
              </a:lnSpc>
            </a:pPr>
          </a:p>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2.Support Vector Classifier (SVC)</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92760" lvl="1" indent="-246380" algn="l">
              <a:lnSpc>
                <a:spcPts val="3080"/>
              </a:lnSpc>
              <a:buFont typeface="Arial" panose="020B0604020202020204"/>
              <a:buChar char="•"/>
            </a:pPr>
            <a:r>
              <a:rPr lang="en-US" sz="2280" b="1" spc="13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r>
              <a:rPr lang="en-US" sz="2280" spc="134">
                <a:solidFill>
                  <a:srgbClr val="000000"/>
                </a:solidFill>
                <a:latin typeface="Times New Roman" panose="02020603050405020304"/>
                <a:ea typeface="Times New Roman" panose="02020603050405020304"/>
                <a:cs typeface="Times New Roman" panose="02020603050405020304"/>
                <a:sym typeface="Times New Roman" panose="02020603050405020304"/>
              </a:rPr>
              <a:t>Captures complex, non-linear relationships in the dataset using kernel functions.</a:t>
            </a:r>
            <a:endParaRPr lang="en-US" sz="2280" spc="134">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92760" lvl="1" indent="-246380" algn="l">
              <a:lnSpc>
                <a:spcPts val="3080"/>
              </a:lnSpc>
              <a:buFont typeface="Arial" panose="020B0604020202020204"/>
              <a:buChar char="•"/>
            </a:pPr>
            <a:r>
              <a:rPr lang="en-US" sz="2280" spc="135">
                <a:solidFill>
                  <a:srgbClr val="000000"/>
                </a:solidFill>
                <a:latin typeface="Times New Roman" panose="02020603050405020304"/>
                <a:ea typeface="Times New Roman" panose="02020603050405020304"/>
                <a:cs typeface="Times New Roman" panose="02020603050405020304"/>
                <a:sym typeface="Times New Roman" panose="02020603050405020304"/>
              </a:rPr>
              <a:t> Ideal for improving prediction accuracy in sustainability classification.</a:t>
            </a:r>
            <a:endParaRPr lang="en-US" sz="2280" spc="135">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a:p>
            <a:pPr algn="l">
              <a:lnSpc>
                <a:spcPts val="2540"/>
              </a:lnSpc>
            </a:pPr>
          </a:p>
        </p:txBody>
      </p:sp>
      <p:sp>
        <p:nvSpPr>
          <p:cNvPr id="6" name="TextBox 6"/>
          <p:cNvSpPr txBox="1"/>
          <p:nvPr/>
        </p:nvSpPr>
        <p:spPr>
          <a:xfrm>
            <a:off x="-533400" y="2324100"/>
            <a:ext cx="9843135" cy="1450340"/>
          </a:xfrm>
          <a:prstGeom prst="rect">
            <a:avLst/>
          </a:prstGeom>
        </p:spPr>
        <p:txBody>
          <a:bodyPr wrap="square" lIns="0" tIns="0" rIns="0" bIns="0" rtlCol="0" anchor="t">
            <a:spAutoFit/>
          </a:bodyPr>
          <a:lstStyle/>
          <a:p>
            <a:pPr algn="ctr">
              <a:lnSpc>
                <a:spcPts val="5655"/>
              </a:lnSpc>
            </a:pPr>
            <a:r>
              <a:rPr lang="en-US" sz="4040" b="1">
                <a:solidFill>
                  <a:srgbClr val="000000"/>
                </a:solidFill>
                <a:latin typeface="Poppins Bold" panose="00000800000000000000"/>
                <a:ea typeface="Poppins Bold" panose="00000800000000000000"/>
                <a:cs typeface="Poppins Bold" panose="00000800000000000000"/>
                <a:sym typeface="Poppins Bold" panose="00000800000000000000"/>
              </a:rPr>
              <a:t>Machine Learning Algorithms</a:t>
            </a:r>
            <a:endParaRPr lang="en-US" sz="4040" b="1">
              <a:solidFill>
                <a:srgbClr val="000000"/>
              </a:solidFill>
              <a:latin typeface="Poppins Bold" panose="00000800000000000000"/>
              <a:ea typeface="Poppins Bold" panose="00000800000000000000"/>
              <a:cs typeface="Poppins Bold" panose="00000800000000000000"/>
              <a:sym typeface="Poppins Bold" panose="00000800000000000000"/>
            </a:endParaRPr>
          </a:p>
          <a:p>
            <a:pPr algn="ctr">
              <a:lnSpc>
                <a:spcPts val="5655"/>
              </a:lnSpc>
            </a:p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792200" y="8267700"/>
            <a:ext cx="3708981" cy="612256"/>
          </a:xfrm>
          <a:custGeom>
            <a:avLst/>
            <a:gdLst/>
            <a:ahLst/>
            <a:cxnLst/>
            <a:rect l="l" t="t" r="r" b="b"/>
            <a:pathLst>
              <a:path w="3708981" h="612256">
                <a:moveTo>
                  <a:pt x="0" y="0"/>
                </a:moveTo>
                <a:lnTo>
                  <a:pt x="3708981" y="0"/>
                </a:lnTo>
                <a:lnTo>
                  <a:pt x="3708981" y="612256"/>
                </a:lnTo>
                <a:lnTo>
                  <a:pt x="0" y="61225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703813" y="2390775"/>
            <a:ext cx="14800864" cy="4924425"/>
          </a:xfrm>
          <a:prstGeom prst="rect">
            <a:avLst/>
          </a:prstGeom>
        </p:spPr>
        <p:txBody>
          <a:bodyPr lIns="0" tIns="0" rIns="0" bIns="0" rtlCol="0" anchor="t">
            <a:spAutoFit/>
          </a:bodyPr>
          <a:lstStyle/>
          <a:p>
            <a:pPr algn="ctr">
              <a:lnSpc>
                <a:spcPts val="3840"/>
              </a:lnSpc>
              <a:spcBef>
                <a:spcPct val="0"/>
              </a:spcBef>
            </a:pPr>
            <a:r>
              <a:rPr lang="en-US" sz="3200">
                <a:solidFill>
                  <a:srgbClr val="1C2120"/>
                </a:solidFill>
                <a:latin typeface="Times New Roman" panose="02020603050405020304"/>
                <a:ea typeface="Times New Roman" panose="02020603050405020304"/>
                <a:cs typeface="Times New Roman" panose="02020603050405020304"/>
                <a:sym typeface="Times New Roman" panose="02020603050405020304"/>
              </a:rPr>
              <a:t>This project presents an IoT-enabled machine learning framework to assess and improve America's critical natural res</a:t>
            </a:r>
            <a:r>
              <a:rPr lang="en-US" sz="3200">
                <a:solidFill>
                  <a:srgbClr val="1C2120"/>
                </a:solidFill>
                <a:latin typeface="Times New Roman" panose="02020603050405020304"/>
                <a:ea typeface="Times New Roman" panose="02020603050405020304"/>
                <a:cs typeface="Times New Roman" panose="02020603050405020304"/>
                <a:sym typeface="Times New Roman" panose="02020603050405020304"/>
              </a:rPr>
              <a:t>ource management. By integrating diverse datasets—covering consumption, trade, emissions, recycling, and energy use—the system ensures clean and consistent input through rigorous preprocessing, scaling, and feature selection. Logistic Regression offers a baseline for classification, while the Support Vector Classifier significantly enhances accuracy, achieving up to 97% performance. The model enables  </a:t>
            </a:r>
            <a:endParaRPr lang="en-US" sz="3200">
              <a:solidFill>
                <a:srgbClr val="1C212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3840"/>
              </a:lnSpc>
              <a:spcBef>
                <a:spcPct val="0"/>
              </a:spcBef>
            </a:pPr>
            <a:r>
              <a:rPr lang="en-US" sz="3200">
                <a:solidFill>
                  <a:srgbClr val="1C2120"/>
                </a:solidFill>
                <a:latin typeface="Times New Roman" panose="02020603050405020304"/>
                <a:ea typeface="Times New Roman" panose="02020603050405020304"/>
                <a:cs typeface="Times New Roman" panose="02020603050405020304"/>
                <a:sym typeface="Times New Roman" panose="02020603050405020304"/>
              </a:rPr>
              <a:t>real-time monitoring and predictive insights, promoting sustainable decision-making. This intelligent, data-driven approach reduces environmental impact, optimizes resource utilization, and provides a scalable solution for sustainability-focused sectors</a:t>
            </a:r>
            <a:endParaRPr lang="en-US" sz="3200">
              <a:solidFill>
                <a:srgbClr val="1C212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4" name="TextBox 4"/>
          <p:cNvSpPr txBox="1"/>
          <p:nvPr/>
        </p:nvSpPr>
        <p:spPr>
          <a:xfrm>
            <a:off x="5228273" y="268702"/>
            <a:ext cx="7831454" cy="1612219"/>
          </a:xfrm>
          <a:prstGeom prst="rect">
            <a:avLst/>
          </a:prstGeom>
        </p:spPr>
        <p:txBody>
          <a:bodyPr lIns="0" tIns="0" rIns="0" bIns="0" rtlCol="0" anchor="t">
            <a:spAutoFit/>
          </a:bodyPr>
          <a:lstStyle/>
          <a:p>
            <a:pPr algn="ctr">
              <a:lnSpc>
                <a:spcPts val="11280"/>
              </a:lnSpc>
            </a:pPr>
            <a:r>
              <a:rPr lang="en-US" sz="8000" b="1">
                <a:solidFill>
                  <a:srgbClr val="1C2120"/>
                </a:solidFill>
                <a:latin typeface="Poppins Bold" panose="00000800000000000000"/>
                <a:ea typeface="Poppins Bold" panose="00000800000000000000"/>
                <a:cs typeface="Poppins Bold" panose="00000800000000000000"/>
                <a:sym typeface="Poppins Bold" panose="00000800000000000000"/>
              </a:rPr>
              <a:t>CONCLUSION</a:t>
            </a:r>
            <a:endParaRPr lang="en-US" sz="800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5" name="TextBox 5"/>
          <p:cNvSpPr txBox="1"/>
          <p:nvPr/>
        </p:nvSpPr>
        <p:spPr>
          <a:xfrm>
            <a:off x="13923790" y="8258175"/>
            <a:ext cx="3138757" cy="971550"/>
          </a:xfrm>
          <a:prstGeom prst="rect">
            <a:avLst/>
          </a:prstGeom>
        </p:spPr>
        <p:txBody>
          <a:bodyPr lIns="0" tIns="0" rIns="0" bIns="0" rtlCol="0" anchor="t">
            <a:spAutoFit/>
          </a:bodyPr>
          <a:lstStyle/>
          <a:p>
            <a:pPr algn="ctr">
              <a:lnSpc>
                <a:spcPts val="1680"/>
              </a:lnSpc>
            </a:pPr>
            <a:r>
              <a:rPr lang="en-US" sz="1400">
                <a:solidFill>
                  <a:srgbClr val="1C2120"/>
                </a:solidFill>
                <a:latin typeface="Canva Student Font"/>
                <a:ea typeface="Canva Student Font"/>
                <a:cs typeface="Canva Student Font"/>
                <a:sym typeface="Canva Student Font"/>
              </a:rPr>
              <a:t>STRATEGIC RESOURCE INSIGHTS:</a:t>
            </a:r>
            <a:endParaRPr lang="en-US" sz="1400">
              <a:solidFill>
                <a:srgbClr val="1C2120"/>
              </a:solidFill>
              <a:latin typeface="Canva Student Font"/>
              <a:ea typeface="Canva Student Font"/>
              <a:cs typeface="Canva Student Font"/>
              <a:sym typeface="Canva Student Font"/>
            </a:endParaRPr>
          </a:p>
          <a:p>
            <a:pPr algn="ctr">
              <a:lnSpc>
                <a:spcPts val="1680"/>
              </a:lnSpc>
            </a:pPr>
            <a:r>
              <a:rPr lang="en-US" sz="1400">
                <a:solidFill>
                  <a:srgbClr val="1C2120"/>
                </a:solidFill>
                <a:latin typeface="Canva Student Font"/>
                <a:ea typeface="Canva Student Font"/>
                <a:cs typeface="Canva Student Font"/>
                <a:sym typeface="Canva Student Font"/>
              </a:rPr>
              <a:t> UNDERSTANDING AMERICA’S ECONOMIC RELIANCE ON NATURAL RESOURCES</a:t>
            </a:r>
            <a:endParaRPr lang="en-US" sz="1400">
              <a:solidFill>
                <a:srgbClr val="1C2120"/>
              </a:solidFill>
              <a:latin typeface="Canva Student Font"/>
              <a:ea typeface="Canva Student Font"/>
              <a:cs typeface="Canva Student Font"/>
              <a:sym typeface="Canva Student Font"/>
            </a:endParaRPr>
          </a:p>
          <a:p>
            <a:pPr algn="ctr">
              <a:lnSpc>
                <a:spcPts val="2640"/>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AD7D4"/>
        </a:solidFill>
        <a:effectLst/>
      </p:bgPr>
    </p:bg>
    <p:spTree>
      <p:nvGrpSpPr>
        <p:cNvPr id="1" name=""/>
        <p:cNvGrpSpPr/>
        <p:nvPr/>
      </p:nvGrpSpPr>
      <p:grpSpPr>
        <a:xfrm>
          <a:off x="0" y="0"/>
          <a:ext cx="0" cy="0"/>
          <a:chOff x="0" y="0"/>
          <a:chExt cx="0" cy="0"/>
        </a:xfrm>
      </p:grpSpPr>
      <p:sp>
        <p:nvSpPr>
          <p:cNvPr id="2" name="TextBox 2"/>
          <p:cNvSpPr txBox="1"/>
          <p:nvPr/>
        </p:nvSpPr>
        <p:spPr>
          <a:xfrm>
            <a:off x="3182017" y="3667268"/>
            <a:ext cx="11923966" cy="2622252"/>
          </a:xfrm>
          <a:prstGeom prst="rect">
            <a:avLst/>
          </a:prstGeom>
        </p:spPr>
        <p:txBody>
          <a:bodyPr lIns="0" tIns="0" rIns="0" bIns="0" rtlCol="0" anchor="t">
            <a:spAutoFit/>
          </a:bodyPr>
          <a:lstStyle/>
          <a:p>
            <a:pPr algn="ctr">
              <a:lnSpc>
                <a:spcPts val="10460"/>
              </a:lnSpc>
            </a:pPr>
            <a:r>
              <a:rPr lang="en-US" sz="12025" b="1">
                <a:solidFill>
                  <a:srgbClr val="1C2120"/>
                </a:solidFill>
                <a:latin typeface="Poppins Bold" panose="00000800000000000000"/>
                <a:ea typeface="Poppins Bold" panose="00000800000000000000"/>
                <a:cs typeface="Poppins Bold" panose="00000800000000000000"/>
                <a:sym typeface="Poppins Bold" panose="00000800000000000000"/>
              </a:rPr>
              <a:t>Thank you very much!</a:t>
            </a:r>
            <a:endParaRPr lang="en-US" sz="12025"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grpSp>
        <p:nvGrpSpPr>
          <p:cNvPr id="3" name="Group 3"/>
          <p:cNvGrpSpPr>
            <a:grpSpLocks noChangeAspect="1"/>
          </p:cNvGrpSpPr>
          <p:nvPr/>
        </p:nvGrpSpPr>
        <p:grpSpPr>
          <a:xfrm rot="0">
            <a:off x="0" y="2743200"/>
            <a:ext cx="7543800" cy="7543800"/>
            <a:chOff x="0" y="0"/>
            <a:chExt cx="10058400" cy="10058400"/>
          </a:xfrm>
        </p:grpSpPr>
        <p:sp>
          <p:nvSpPr>
            <p:cNvPr id="4" name="Freeform 4" descr="pngtree-transparent-watercolor-flowers-png-image_6646331.png"/>
            <p:cNvSpPr/>
            <p:nvPr/>
          </p:nvSpPr>
          <p:spPr>
            <a:xfrm>
              <a:off x="0" y="0"/>
              <a:ext cx="10058400" cy="10058400"/>
            </a:xfrm>
            <a:custGeom>
              <a:avLst/>
              <a:gdLst/>
              <a:ahLst/>
              <a:cxnLst/>
              <a:rect l="l" t="t" r="r" b="b"/>
              <a:pathLst>
                <a:path w="10058400" h="10058400">
                  <a:moveTo>
                    <a:pt x="0" y="0"/>
                  </a:moveTo>
                  <a:lnTo>
                    <a:pt x="10058400" y="0"/>
                  </a:lnTo>
                  <a:lnTo>
                    <a:pt x="10058400" y="10058400"/>
                  </a:lnTo>
                  <a:lnTo>
                    <a:pt x="0" y="10058400"/>
                  </a:lnTo>
                  <a:lnTo>
                    <a:pt x="0" y="0"/>
                  </a:lnTo>
                  <a:close/>
                </a:path>
              </a:pathLst>
            </a:custGeom>
            <a:blipFill>
              <a:blip r:embed="rId1"/>
              <a:stretch>
                <a:fillRect/>
              </a:stretch>
            </a:blipFill>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8" y="38241"/>
            <a:ext cx="7097803" cy="11057957"/>
            <a:chOff x="0" y="0"/>
            <a:chExt cx="9463737" cy="14743943"/>
          </a:xfrm>
        </p:grpSpPr>
        <p:sp>
          <p:nvSpPr>
            <p:cNvPr id="3" name="Freeform 3"/>
            <p:cNvSpPr/>
            <p:nvPr/>
          </p:nvSpPr>
          <p:spPr>
            <a:xfrm>
              <a:off x="0" y="0"/>
              <a:ext cx="9463786" cy="14743937"/>
            </a:xfrm>
            <a:custGeom>
              <a:avLst/>
              <a:gdLst/>
              <a:ahLst/>
              <a:cxnLst/>
              <a:rect l="l" t="t" r="r" b="b"/>
              <a:pathLst>
                <a:path w="9463786" h="14743937">
                  <a:moveTo>
                    <a:pt x="0" y="0"/>
                  </a:moveTo>
                  <a:lnTo>
                    <a:pt x="9463786" y="0"/>
                  </a:lnTo>
                  <a:lnTo>
                    <a:pt x="9463786" y="14743937"/>
                  </a:lnTo>
                  <a:lnTo>
                    <a:pt x="0" y="14743937"/>
                  </a:lnTo>
                  <a:lnTo>
                    <a:pt x="0" y="0"/>
                  </a:lnTo>
                  <a:close/>
                </a:path>
              </a:pathLst>
            </a:custGeom>
            <a:blipFill>
              <a:blip r:embed="rId1"/>
              <a:stretch>
                <a:fillRect l="-66821" r="-66820"/>
              </a:stretch>
            </a:blipFill>
          </p:spPr>
        </p:sp>
      </p:grpSp>
      <p:sp>
        <p:nvSpPr>
          <p:cNvPr id="4" name="Freeform 4"/>
          <p:cNvSpPr/>
          <p:nvPr/>
        </p:nvSpPr>
        <p:spPr>
          <a:xfrm>
            <a:off x="76200" y="-151765"/>
            <a:ext cx="7461250" cy="10327640"/>
          </a:xfrm>
          <a:custGeom>
            <a:avLst/>
            <a:gdLst/>
            <a:ahLst/>
            <a:cxnLst/>
            <a:rect l="l" t="t" r="r" b="b"/>
            <a:pathLst>
              <a:path w="7454365" h="10746245">
                <a:moveTo>
                  <a:pt x="0" y="0"/>
                </a:moveTo>
                <a:lnTo>
                  <a:pt x="7454365" y="0"/>
                </a:lnTo>
                <a:lnTo>
                  <a:pt x="7454365" y="10746244"/>
                </a:lnTo>
                <a:lnTo>
                  <a:pt x="0" y="107462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6858000" y="9791700"/>
            <a:ext cx="7457674" cy="384416"/>
          </a:xfrm>
          <a:custGeom>
            <a:avLst/>
            <a:gdLst/>
            <a:ahLst/>
            <a:cxnLst/>
            <a:rect l="l" t="t" r="r" b="b"/>
            <a:pathLst>
              <a:path w="7457674" h="384416">
                <a:moveTo>
                  <a:pt x="0" y="0"/>
                </a:moveTo>
                <a:lnTo>
                  <a:pt x="7457674" y="0"/>
                </a:lnTo>
                <a:lnTo>
                  <a:pt x="7457674" y="384416"/>
                </a:lnTo>
                <a:lnTo>
                  <a:pt x="0" y="3844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6200" y="1409700"/>
            <a:ext cx="7392035" cy="6875145"/>
          </a:xfrm>
          <a:custGeom>
            <a:avLst/>
            <a:gdLst/>
            <a:ahLst/>
            <a:cxnLst/>
            <a:rect l="l" t="t" r="r" b="b"/>
            <a:pathLst>
              <a:path w="6940015" h="6875299">
                <a:moveTo>
                  <a:pt x="0" y="0"/>
                </a:moveTo>
                <a:lnTo>
                  <a:pt x="6940015" y="0"/>
                </a:lnTo>
                <a:lnTo>
                  <a:pt x="6940015" y="6875298"/>
                </a:lnTo>
                <a:lnTo>
                  <a:pt x="0" y="6875298"/>
                </a:lnTo>
                <a:lnTo>
                  <a:pt x="0" y="0"/>
                </a:lnTo>
                <a:close/>
              </a:path>
            </a:pathLst>
          </a:custGeom>
          <a:blipFill>
            <a:blip r:embed="rId6"/>
            <a:stretch>
              <a:fillRect l="-653" r="-653" b="-2259"/>
            </a:stretch>
          </a:blipFill>
        </p:spPr>
        <p:txBody>
          <a:bodyPr/>
          <a:p>
            <a:endParaRPr lang="en-US"/>
          </a:p>
        </p:txBody>
      </p:sp>
      <p:sp>
        <p:nvSpPr>
          <p:cNvPr id="7" name="TextBox 7"/>
          <p:cNvSpPr txBox="1"/>
          <p:nvPr/>
        </p:nvSpPr>
        <p:spPr>
          <a:xfrm>
            <a:off x="8077200" y="895350"/>
            <a:ext cx="8011990" cy="1219962"/>
          </a:xfrm>
          <a:prstGeom prst="rect">
            <a:avLst/>
          </a:prstGeom>
        </p:spPr>
        <p:txBody>
          <a:bodyPr lIns="0" tIns="0" rIns="0" bIns="0" rtlCol="0" anchor="t">
            <a:spAutoFit/>
          </a:bodyPr>
          <a:lstStyle/>
          <a:p>
            <a:pPr algn="just">
              <a:lnSpc>
                <a:spcPts val="7935"/>
              </a:lnSpc>
            </a:pPr>
            <a:r>
              <a:rPr lang="en-US" sz="818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ABSTRACT</a:t>
            </a:r>
            <a:endParaRPr lang="en-US" sz="818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8" name="TextBox 8"/>
          <p:cNvSpPr txBox="1"/>
          <p:nvPr/>
        </p:nvSpPr>
        <p:spPr>
          <a:xfrm>
            <a:off x="5940706" y="9858626"/>
            <a:ext cx="8690431" cy="572296"/>
          </a:xfrm>
          <a:prstGeom prst="rect">
            <a:avLst/>
          </a:prstGeom>
        </p:spPr>
        <p:txBody>
          <a:bodyPr lIns="0" tIns="0" rIns="0" bIns="0" rtlCol="0" anchor="t">
            <a:spAutoFit/>
          </a:bodyPr>
          <a:lstStyle/>
          <a:p>
            <a:pPr algn="ctr">
              <a:lnSpc>
                <a:spcPts val="1355"/>
              </a:lnSpc>
            </a:pPr>
            <a:r>
              <a:rPr lang="en-US" sz="915"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STRATEGIC RESOURCE INSIGHTS: UNDERSTANDING AMERICA’S </a:t>
            </a:r>
            <a:r>
              <a:rPr lang="en-US" sz="915"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ECONOMIC RELIANCE ON </a:t>
            </a:r>
            <a:endParaRPr lang="en-US" sz="915"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1355"/>
              </a:lnSpc>
            </a:pPr>
            <a:r>
              <a:rPr lang="en-US" sz="915"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 NATURAL RESOURCES</a:t>
            </a:r>
            <a:endParaRPr lang="en-US" sz="915"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1860"/>
              </a:lnSpc>
            </a:pPr>
          </a:p>
        </p:txBody>
      </p:sp>
      <p:sp>
        <p:nvSpPr>
          <p:cNvPr id="9" name="TextBox 9"/>
          <p:cNvSpPr txBox="1"/>
          <p:nvPr/>
        </p:nvSpPr>
        <p:spPr>
          <a:xfrm>
            <a:off x="8077200" y="2234583"/>
            <a:ext cx="8374920" cy="6977231"/>
          </a:xfrm>
          <a:prstGeom prst="rect">
            <a:avLst/>
          </a:prstGeom>
        </p:spPr>
        <p:txBody>
          <a:bodyPr lIns="0" tIns="0" rIns="0" bIns="0" rtlCol="0" anchor="t">
            <a:spAutoFit/>
          </a:bodyPr>
          <a:lstStyle/>
          <a:p>
            <a:pPr algn="just">
              <a:lnSpc>
                <a:spcPts val="3930"/>
              </a:lnSpc>
            </a:pPr>
            <a:r>
              <a:rPr lang="en-US" sz="2805">
                <a:solidFill>
                  <a:srgbClr val="1C2120"/>
                </a:solidFill>
                <a:latin typeface="Times New Roman" panose="02020603050405020304"/>
                <a:ea typeface="Times New Roman" panose="02020603050405020304"/>
                <a:cs typeface="Times New Roman" panose="02020603050405020304"/>
                <a:sym typeface="Times New Roman" panose="02020603050405020304"/>
              </a:rPr>
              <a:t>The integration of IoT and AI in resource economics marks a major shift in how the U.S. manages its dependency on critical minerals. Traditional systems relied on manual processes, lacked real-time insights, and led to inefficiencies and environmental impacts. This research proposes an IoT-enabled system, enhanced with machine learning, to monitor, track, and optimize mineral resource management. The system offers real-time data, predictive analytics, and automated decision-making, promoting sustainable extraction and efficient supply chains. Ultimately, it provides a smarter, data-driven approach to improving mineral usage and reducing waste, aligning with both environmental and economic goals.</a:t>
            </a:r>
            <a:endParaRPr lang="en-US" sz="2805">
              <a:solidFill>
                <a:srgbClr val="1C212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33400" y="4000500"/>
            <a:ext cx="6934200" cy="2743200"/>
          </a:xfrm>
          <a:custGeom>
            <a:avLst/>
            <a:gdLst/>
            <a:ahLst/>
            <a:cxnLst/>
            <a:rect l="l" t="t" r="r" b="b"/>
            <a:pathLst>
              <a:path w="6934200" h="2743200">
                <a:moveTo>
                  <a:pt x="0" y="0"/>
                </a:moveTo>
                <a:lnTo>
                  <a:pt x="6934200" y="0"/>
                </a:lnTo>
                <a:lnTo>
                  <a:pt x="6934200" y="2743200"/>
                </a:lnTo>
                <a:lnTo>
                  <a:pt x="0" y="27432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609600" y="4991100"/>
            <a:ext cx="1400875" cy="924578"/>
          </a:xfrm>
          <a:custGeom>
            <a:avLst/>
            <a:gdLst/>
            <a:ahLst/>
            <a:cxnLst/>
            <a:rect l="l" t="t" r="r" b="b"/>
            <a:pathLst>
              <a:path w="1400875" h="924578">
                <a:moveTo>
                  <a:pt x="0" y="0"/>
                </a:moveTo>
                <a:lnTo>
                  <a:pt x="1400875" y="0"/>
                </a:lnTo>
                <a:lnTo>
                  <a:pt x="1400875" y="924578"/>
                </a:lnTo>
                <a:lnTo>
                  <a:pt x="0" y="924578"/>
                </a:lnTo>
                <a:lnTo>
                  <a:pt x="0" y="0"/>
                </a:lnTo>
                <a:close/>
              </a:path>
            </a:pathLst>
          </a:custGeom>
          <a:blipFill>
            <a:blip r:embed="rId3">
              <a:extLst>
                <a:ext uri="{96DAC541-7B7A-43D3-8B79-37D633B846F1}">
                  <asvg:svgBlip xmlns:asvg="http://schemas.microsoft.com/office/drawing/2016/SVG/main" r:embed="rId4"/>
                </a:ext>
              </a:extLst>
            </a:blip>
            <a:stretch>
              <a:fillRect t="-675" b="-675"/>
            </a:stretch>
          </a:blipFill>
        </p:spPr>
      </p:sp>
      <p:grpSp>
        <p:nvGrpSpPr>
          <p:cNvPr id="4" name="Group 4"/>
          <p:cNvGrpSpPr/>
          <p:nvPr/>
        </p:nvGrpSpPr>
        <p:grpSpPr>
          <a:xfrm rot="0">
            <a:off x="2038350" y="4514850"/>
            <a:ext cx="38100" cy="1714500"/>
            <a:chOff x="0" y="0"/>
            <a:chExt cx="50800" cy="2286000"/>
          </a:xfrm>
        </p:grpSpPr>
        <p:sp>
          <p:nvSpPr>
            <p:cNvPr id="5" name="Freeform 5"/>
            <p:cNvSpPr/>
            <p:nvPr/>
          </p:nvSpPr>
          <p:spPr>
            <a:xfrm>
              <a:off x="0" y="25400"/>
              <a:ext cx="50800" cy="2235200"/>
            </a:xfrm>
            <a:custGeom>
              <a:avLst/>
              <a:gdLst/>
              <a:ahLst/>
              <a:cxnLst/>
              <a:rect l="l" t="t" r="r" b="b"/>
              <a:pathLst>
                <a:path w="50800" h="2235200">
                  <a:moveTo>
                    <a:pt x="0" y="2235200"/>
                  </a:moveTo>
                  <a:lnTo>
                    <a:pt x="0" y="0"/>
                  </a:lnTo>
                  <a:lnTo>
                    <a:pt x="50800" y="0"/>
                  </a:lnTo>
                  <a:lnTo>
                    <a:pt x="50800" y="2235200"/>
                  </a:lnTo>
                  <a:close/>
                </a:path>
              </a:pathLst>
            </a:custGeom>
            <a:solidFill>
              <a:srgbClr val="000000"/>
            </a:solidFill>
          </p:spPr>
        </p:sp>
      </p:grpSp>
      <p:sp>
        <p:nvSpPr>
          <p:cNvPr id="6" name="Freeform 6"/>
          <p:cNvSpPr/>
          <p:nvPr/>
        </p:nvSpPr>
        <p:spPr>
          <a:xfrm>
            <a:off x="609600" y="7048500"/>
            <a:ext cx="6934200" cy="2743200"/>
          </a:xfrm>
          <a:custGeom>
            <a:avLst/>
            <a:gdLst/>
            <a:ahLst/>
            <a:cxnLst/>
            <a:rect l="l" t="t" r="r" b="b"/>
            <a:pathLst>
              <a:path w="6934200" h="2743200">
                <a:moveTo>
                  <a:pt x="0" y="0"/>
                </a:moveTo>
                <a:lnTo>
                  <a:pt x="6934200" y="0"/>
                </a:lnTo>
                <a:lnTo>
                  <a:pt x="6934200" y="2743200"/>
                </a:lnTo>
                <a:lnTo>
                  <a:pt x="0" y="27432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685800" y="7962900"/>
            <a:ext cx="1400875" cy="924578"/>
          </a:xfrm>
          <a:custGeom>
            <a:avLst/>
            <a:gdLst/>
            <a:ahLst/>
            <a:cxnLst/>
            <a:rect l="l" t="t" r="r" b="b"/>
            <a:pathLst>
              <a:path w="1400875" h="924578">
                <a:moveTo>
                  <a:pt x="0" y="0"/>
                </a:moveTo>
                <a:lnTo>
                  <a:pt x="1400875" y="0"/>
                </a:lnTo>
                <a:lnTo>
                  <a:pt x="1400875" y="924578"/>
                </a:lnTo>
                <a:lnTo>
                  <a:pt x="0" y="924578"/>
                </a:lnTo>
                <a:lnTo>
                  <a:pt x="0" y="0"/>
                </a:lnTo>
                <a:close/>
              </a:path>
            </a:pathLst>
          </a:custGeom>
          <a:blipFill>
            <a:blip r:embed="rId3">
              <a:extLst>
                <a:ext uri="{96DAC541-7B7A-43D3-8B79-37D633B846F1}">
                  <asvg:svgBlip xmlns:asvg="http://schemas.microsoft.com/office/drawing/2016/SVG/main" r:embed="rId4"/>
                </a:ext>
              </a:extLst>
            </a:blip>
            <a:stretch>
              <a:fillRect t="-675" b="-675"/>
            </a:stretch>
          </a:blipFill>
        </p:spPr>
      </p:sp>
      <p:grpSp>
        <p:nvGrpSpPr>
          <p:cNvPr id="8" name="Group 8"/>
          <p:cNvGrpSpPr/>
          <p:nvPr/>
        </p:nvGrpSpPr>
        <p:grpSpPr>
          <a:xfrm rot="0">
            <a:off x="2114550" y="7562850"/>
            <a:ext cx="38100" cy="1714500"/>
            <a:chOff x="0" y="0"/>
            <a:chExt cx="50800" cy="2286000"/>
          </a:xfrm>
        </p:grpSpPr>
        <p:sp>
          <p:nvSpPr>
            <p:cNvPr id="9" name="Freeform 9"/>
            <p:cNvSpPr/>
            <p:nvPr/>
          </p:nvSpPr>
          <p:spPr>
            <a:xfrm>
              <a:off x="0" y="25400"/>
              <a:ext cx="50800" cy="2235200"/>
            </a:xfrm>
            <a:custGeom>
              <a:avLst/>
              <a:gdLst/>
              <a:ahLst/>
              <a:cxnLst/>
              <a:rect l="l" t="t" r="r" b="b"/>
              <a:pathLst>
                <a:path w="50800" h="2235200">
                  <a:moveTo>
                    <a:pt x="0" y="2235200"/>
                  </a:moveTo>
                  <a:lnTo>
                    <a:pt x="0" y="0"/>
                  </a:lnTo>
                  <a:lnTo>
                    <a:pt x="50800" y="0"/>
                  </a:lnTo>
                  <a:lnTo>
                    <a:pt x="50800" y="2235200"/>
                  </a:lnTo>
                  <a:close/>
                </a:path>
              </a:pathLst>
            </a:custGeom>
            <a:solidFill>
              <a:srgbClr val="000000"/>
            </a:solidFill>
          </p:spPr>
        </p:sp>
      </p:grpSp>
      <p:sp>
        <p:nvSpPr>
          <p:cNvPr id="10" name="TextBox 10"/>
          <p:cNvSpPr txBox="1"/>
          <p:nvPr/>
        </p:nvSpPr>
        <p:spPr>
          <a:xfrm>
            <a:off x="685800" y="1143000"/>
            <a:ext cx="8537476" cy="2541067"/>
          </a:xfrm>
          <a:prstGeom prst="rect">
            <a:avLst/>
          </a:prstGeom>
        </p:spPr>
        <p:txBody>
          <a:bodyPr lIns="0" tIns="0" rIns="0" bIns="0" rtlCol="0" anchor="t">
            <a:spAutoFit/>
          </a:bodyPr>
          <a:lstStyle/>
          <a:p>
            <a:pPr algn="l">
              <a:lnSpc>
                <a:spcPts val="9660"/>
              </a:lnSpc>
            </a:pPr>
            <a:r>
              <a:rPr lang="en-US" sz="8470" b="1" i="1">
                <a:solidFill>
                  <a:srgbClr val="1C2120"/>
                </a:solidFill>
                <a:latin typeface="Poppins Bold Italics" panose="00000800000000000000"/>
                <a:ea typeface="Poppins Bold Italics" panose="00000800000000000000"/>
                <a:cs typeface="Poppins Bold Italics" panose="00000800000000000000"/>
                <a:sym typeface="Poppins Bold Italics" panose="00000800000000000000"/>
              </a:rPr>
              <a:t>EXISTING SYSTEM</a:t>
            </a:r>
            <a:endParaRPr lang="en-US" sz="8470" b="1" i="1">
              <a:solidFill>
                <a:srgbClr val="1C2120"/>
              </a:solidFill>
              <a:latin typeface="Poppins Bold Italics" panose="00000800000000000000"/>
              <a:ea typeface="Poppins Bold Italics" panose="00000800000000000000"/>
              <a:cs typeface="Poppins Bold Italics" panose="00000800000000000000"/>
              <a:sym typeface="Poppins Bold Italics" panose="00000800000000000000"/>
            </a:endParaRPr>
          </a:p>
        </p:txBody>
      </p:sp>
      <p:sp>
        <p:nvSpPr>
          <p:cNvPr id="11" name="TextBox 11"/>
          <p:cNvSpPr txBox="1"/>
          <p:nvPr/>
        </p:nvSpPr>
        <p:spPr>
          <a:xfrm>
            <a:off x="2148840" y="4236720"/>
            <a:ext cx="5074920" cy="2171700"/>
          </a:xfrm>
          <a:prstGeom prst="rect">
            <a:avLst/>
          </a:prstGeom>
        </p:spPr>
        <p:txBody>
          <a:bodyPr lIns="0" tIns="0" rIns="0" bIns="0" rtlCol="0" anchor="t">
            <a:spAutoFit/>
          </a:bodyPr>
          <a:lstStyle/>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DISADVANTAGE-1 </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p:txBody>
      </p:sp>
      <p:sp>
        <p:nvSpPr>
          <p:cNvPr id="12" name="TextBox 12"/>
          <p:cNvSpPr txBox="1"/>
          <p:nvPr/>
        </p:nvSpPr>
        <p:spPr>
          <a:xfrm>
            <a:off x="2301240" y="7360920"/>
            <a:ext cx="5074920" cy="2254984"/>
          </a:xfrm>
          <a:prstGeom prst="rect">
            <a:avLst/>
          </a:prstGeom>
        </p:spPr>
        <p:txBody>
          <a:bodyPr lIns="0" tIns="0" rIns="0" bIns="0" rtlCol="0" anchor="t">
            <a:spAutoFit/>
          </a:bodyPr>
          <a:lstStyle/>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DISADVANTAGE-2 </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p:txBody>
      </p:sp>
      <p:sp>
        <p:nvSpPr>
          <p:cNvPr id="13" name="TextBox 13"/>
          <p:cNvSpPr txBox="1"/>
          <p:nvPr/>
        </p:nvSpPr>
        <p:spPr>
          <a:xfrm>
            <a:off x="2585978" y="4665345"/>
            <a:ext cx="5074920" cy="1743075"/>
          </a:xfrm>
          <a:prstGeom prst="rect">
            <a:avLst/>
          </a:prstGeom>
        </p:spPr>
        <p:txBody>
          <a:bodyPr lIns="0" tIns="0" rIns="0" bIns="0" rtlCol="0" anchor="t">
            <a:spAutoFit/>
          </a:bodyPr>
          <a:lstStyle/>
          <a:p>
            <a:pPr algn="l">
              <a:lnSpc>
                <a:spcPts val="3600"/>
              </a:lnSpc>
            </a:pPr>
            <a:r>
              <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rPr>
              <a:t> Lacked real-time data monitoring and analytics capabilities</a:t>
            </a:r>
            <a:endParaRPr lang="en-US" sz="30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l">
              <a:lnSpc>
                <a:spcPts val="2760"/>
              </a:lnSpc>
              <a:spcBef>
                <a:spcPct val="0"/>
              </a:spcBef>
            </a:pPr>
          </a:p>
        </p:txBody>
      </p:sp>
      <p:sp>
        <p:nvSpPr>
          <p:cNvPr id="14" name="TextBox 14"/>
          <p:cNvSpPr txBox="1"/>
          <p:nvPr/>
        </p:nvSpPr>
        <p:spPr>
          <a:xfrm>
            <a:off x="2585978" y="7734300"/>
            <a:ext cx="4505444" cy="1724025"/>
          </a:xfrm>
          <a:prstGeom prst="rect">
            <a:avLst/>
          </a:prstGeom>
        </p:spPr>
        <p:txBody>
          <a:bodyPr lIns="0" tIns="0" rIns="0" bIns="0" rtlCol="0" anchor="t">
            <a:spAutoFit/>
          </a:bodyPr>
          <a:lstStyle/>
          <a:p>
            <a:pPr algn="just">
              <a:lnSpc>
                <a:spcPts val="3675"/>
              </a:lnSpc>
            </a:pPr>
            <a:r>
              <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rPr>
              <a:t>No automation or </a:t>
            </a:r>
            <a:endPar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675"/>
              </a:lnSpc>
            </a:pPr>
            <a:r>
              <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rPr>
              <a:t>predictive decision-making </a:t>
            </a:r>
            <a:endPar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3675"/>
              </a:lnSpc>
            </a:pPr>
            <a:r>
              <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rPr>
              <a:t>tools</a:t>
            </a:r>
            <a:endParaRPr lang="en-US" sz="306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ctr">
              <a:lnSpc>
                <a:spcPts val="2250"/>
              </a:lnSpc>
              <a:spcBef>
                <a:spcPct val="0"/>
              </a:spcBef>
            </a:pPr>
          </a:p>
        </p:txBody>
      </p:sp>
      <p:sp>
        <p:nvSpPr>
          <p:cNvPr id="15" name="TextBox 15"/>
          <p:cNvSpPr txBox="1"/>
          <p:nvPr/>
        </p:nvSpPr>
        <p:spPr>
          <a:xfrm>
            <a:off x="7660898" y="441007"/>
            <a:ext cx="9304258" cy="975360"/>
          </a:xfrm>
          <a:prstGeom prst="rect">
            <a:avLst/>
          </a:prstGeom>
        </p:spPr>
        <p:txBody>
          <a:bodyPr lIns="0" tIns="0" rIns="0" bIns="0" rtlCol="0" anchor="t">
            <a:spAutoFit/>
          </a:bodyPr>
          <a:lstStyle/>
          <a:p>
            <a:pPr algn="just">
              <a:lnSpc>
                <a:spcPts val="7140"/>
              </a:lnSpc>
            </a:pPr>
            <a:r>
              <a:rPr lang="en-US" sz="51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Tra</a:t>
            </a:r>
            <a:r>
              <a:rPr lang="en-US" sz="51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ditional Resource Management</a:t>
            </a:r>
            <a:endParaRPr lang="en-US" sz="51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
        <p:nvSpPr>
          <p:cNvPr id="16" name="TextBox 16"/>
          <p:cNvSpPr txBox="1"/>
          <p:nvPr/>
        </p:nvSpPr>
        <p:spPr>
          <a:xfrm>
            <a:off x="7956173" y="2409825"/>
            <a:ext cx="9169777" cy="7048500"/>
          </a:xfrm>
          <a:prstGeom prst="rect">
            <a:avLst/>
          </a:prstGeom>
        </p:spPr>
        <p:txBody>
          <a:bodyPr lIns="0" tIns="0" rIns="0" bIns="0" rtlCol="0" anchor="t">
            <a:spAutoFit/>
          </a:bodyPr>
          <a:lstStyle/>
          <a:p>
            <a:pPr marL="473075" lvl="1" indent="-236855" algn="just">
              <a:lnSpc>
                <a:spcPts val="2630"/>
              </a:lnSpc>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Manual and Semi-Automated Methods</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Traditional mineral management relied on physical inspections, written reports, spreadsheets, and audits.</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pPr>
          </a:p>
          <a:p>
            <a:pPr marL="473075" lvl="1" indent="-236855" algn="just">
              <a:lnSpc>
                <a:spcPts val="2630"/>
              </a:lnSpc>
              <a:spcBef>
                <a:spcPct val="0"/>
              </a:spcBef>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Fragmented Data</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Data was siloed across departments, lacking centralized access or coordination.</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spcBef>
                <a:spcPct val="0"/>
              </a:spcBef>
            </a:pPr>
          </a:p>
          <a:p>
            <a:pPr marL="473075" lvl="1" indent="-236855" algn="just">
              <a:lnSpc>
                <a:spcPts val="2630"/>
              </a:lnSpc>
              <a:spcBef>
                <a:spcPct val="0"/>
              </a:spcBef>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Reactive Decision-Making</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Decisions were based on outdated, historical data rather than current trends or predictive models.</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spcBef>
                <a:spcPct val="0"/>
              </a:spcBef>
            </a:pPr>
          </a:p>
          <a:p>
            <a:pPr marL="473075" lvl="1" indent="-236855" algn="just">
              <a:lnSpc>
                <a:spcPts val="2630"/>
              </a:lnSpc>
              <a:spcBef>
                <a:spcPct val="0"/>
              </a:spcBef>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High Human Dependency</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Processes depended heavily on manual input, increasing the chances of human error and inconsistencies.</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spcBef>
                <a:spcPct val="0"/>
              </a:spcBef>
            </a:pPr>
          </a:p>
          <a:p>
            <a:pPr marL="473075" lvl="1" indent="-236855" algn="just">
              <a:lnSpc>
                <a:spcPts val="2630"/>
              </a:lnSpc>
              <a:spcBef>
                <a:spcPct val="0"/>
              </a:spcBef>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Limited Forecasting</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Difficulty in predicting mineral demands or anticipating supply chain issues due to lack of analytics.</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spcBef>
                <a:spcPct val="0"/>
              </a:spcBef>
            </a:pPr>
          </a:p>
          <a:p>
            <a:pPr marL="473075" lvl="1" indent="-236855" algn="just">
              <a:lnSpc>
                <a:spcPts val="2630"/>
              </a:lnSpc>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Weak Sustainability Tracking</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Environmental monitoring was retrospective and not proactive. </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pPr>
          </a:p>
          <a:p>
            <a:pPr marL="473075" lvl="1" indent="-236855" algn="just">
              <a:lnSpc>
                <a:spcPts val="2630"/>
              </a:lnSpc>
              <a:spcBef>
                <a:spcPct val="0"/>
              </a:spcBef>
              <a:buFont typeface="Arial" panose="020B0604020202020204"/>
              <a:buChar char="•"/>
            </a:pPr>
            <a:r>
              <a:rPr lang="en-US" sz="219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Inflexibility</a:t>
            </a:r>
            <a:r>
              <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rPr>
              <a:t>: The system lacked agility, intelligence, and integration for modern sustainable resource management.</a:t>
            </a:r>
            <a:endParaRPr lang="en-US" sz="219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630"/>
              </a:lnSpc>
              <a:spcBef>
                <a:spcPct val="0"/>
              </a:spcBef>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896600" y="3162300"/>
            <a:ext cx="6934200" cy="2743200"/>
          </a:xfrm>
          <a:custGeom>
            <a:avLst/>
            <a:gdLst/>
            <a:ahLst/>
            <a:cxnLst/>
            <a:rect l="l" t="t" r="r" b="b"/>
            <a:pathLst>
              <a:path w="6934200" h="2743200">
                <a:moveTo>
                  <a:pt x="0" y="0"/>
                </a:moveTo>
                <a:lnTo>
                  <a:pt x="6934200" y="0"/>
                </a:lnTo>
                <a:lnTo>
                  <a:pt x="6934200" y="2743200"/>
                </a:lnTo>
                <a:lnTo>
                  <a:pt x="0" y="27432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10591800" y="457200"/>
            <a:ext cx="6400800" cy="2525961"/>
          </a:xfrm>
          <a:prstGeom prst="rect">
            <a:avLst/>
          </a:prstGeom>
        </p:spPr>
        <p:txBody>
          <a:bodyPr lIns="0" tIns="0" rIns="0" bIns="0" rtlCol="0" anchor="t">
            <a:spAutoFit/>
          </a:bodyPr>
          <a:lstStyle/>
          <a:p>
            <a:pPr algn="r">
              <a:lnSpc>
                <a:spcPts val="9660"/>
              </a:lnSpc>
            </a:pPr>
            <a:r>
              <a:rPr lang="en-US" sz="8470" b="1">
                <a:solidFill>
                  <a:srgbClr val="1C2120"/>
                </a:solidFill>
                <a:latin typeface="Poppins Bold" panose="00000800000000000000"/>
                <a:ea typeface="Poppins Bold" panose="00000800000000000000"/>
                <a:cs typeface="Poppins Bold" panose="00000800000000000000"/>
                <a:sym typeface="Poppins Bold" panose="00000800000000000000"/>
              </a:rPr>
              <a:t>PROPOSED</a:t>
            </a:r>
            <a:endParaRPr lang="en-US" sz="8470" b="1">
              <a:solidFill>
                <a:srgbClr val="1C2120"/>
              </a:solidFill>
              <a:latin typeface="Poppins Bold" panose="00000800000000000000"/>
              <a:ea typeface="Poppins Bold" panose="00000800000000000000"/>
              <a:cs typeface="Poppins Bold" panose="00000800000000000000"/>
              <a:sym typeface="Poppins Bold" panose="00000800000000000000"/>
            </a:endParaRPr>
          </a:p>
          <a:p>
            <a:pPr algn="r">
              <a:lnSpc>
                <a:spcPts val="9660"/>
              </a:lnSpc>
            </a:pPr>
            <a:r>
              <a:rPr lang="en-US" sz="8470" b="1">
                <a:solidFill>
                  <a:srgbClr val="1C2120"/>
                </a:solidFill>
                <a:latin typeface="Poppins Bold" panose="00000800000000000000"/>
                <a:ea typeface="Poppins Bold" panose="00000800000000000000"/>
                <a:cs typeface="Poppins Bold" panose="00000800000000000000"/>
                <a:sym typeface="Poppins Bold" panose="00000800000000000000"/>
              </a:rPr>
              <a:t>SYSTEM</a:t>
            </a:r>
            <a:endParaRPr lang="en-US" sz="847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grpSp>
        <p:nvGrpSpPr>
          <p:cNvPr id="4" name="Group 4"/>
          <p:cNvGrpSpPr/>
          <p:nvPr/>
        </p:nvGrpSpPr>
        <p:grpSpPr>
          <a:xfrm rot="0">
            <a:off x="12325350" y="3600450"/>
            <a:ext cx="38100" cy="1714500"/>
            <a:chOff x="0" y="0"/>
            <a:chExt cx="50800" cy="2286000"/>
          </a:xfrm>
        </p:grpSpPr>
        <p:sp>
          <p:nvSpPr>
            <p:cNvPr id="5" name="Freeform 5"/>
            <p:cNvSpPr/>
            <p:nvPr/>
          </p:nvSpPr>
          <p:spPr>
            <a:xfrm>
              <a:off x="0" y="25400"/>
              <a:ext cx="50800" cy="2235200"/>
            </a:xfrm>
            <a:custGeom>
              <a:avLst/>
              <a:gdLst/>
              <a:ahLst/>
              <a:cxnLst/>
              <a:rect l="l" t="t" r="r" b="b"/>
              <a:pathLst>
                <a:path w="50800" h="2235200">
                  <a:moveTo>
                    <a:pt x="0" y="2235200"/>
                  </a:moveTo>
                  <a:lnTo>
                    <a:pt x="0" y="0"/>
                  </a:lnTo>
                  <a:lnTo>
                    <a:pt x="50800" y="0"/>
                  </a:lnTo>
                  <a:lnTo>
                    <a:pt x="50800" y="2235200"/>
                  </a:lnTo>
                  <a:close/>
                </a:path>
              </a:pathLst>
            </a:custGeom>
            <a:solidFill>
              <a:srgbClr val="000000"/>
            </a:solidFill>
          </p:spPr>
        </p:sp>
      </p:grpSp>
      <p:sp>
        <p:nvSpPr>
          <p:cNvPr id="6" name="TextBox 6"/>
          <p:cNvSpPr txBox="1"/>
          <p:nvPr/>
        </p:nvSpPr>
        <p:spPr>
          <a:xfrm>
            <a:off x="12512040" y="3398520"/>
            <a:ext cx="5074920" cy="2254984"/>
          </a:xfrm>
          <a:prstGeom prst="rect">
            <a:avLst/>
          </a:prstGeom>
        </p:spPr>
        <p:txBody>
          <a:bodyPr lIns="0" tIns="0" rIns="0" bIns="0" rtlCol="0" anchor="t">
            <a:spAutoFit/>
          </a:bodyPr>
          <a:lstStyle/>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ADVANTAGE-1 </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p:txBody>
      </p:sp>
      <p:sp>
        <p:nvSpPr>
          <p:cNvPr id="7" name="Freeform 7"/>
          <p:cNvSpPr/>
          <p:nvPr/>
        </p:nvSpPr>
        <p:spPr>
          <a:xfrm>
            <a:off x="10972800" y="6362700"/>
            <a:ext cx="6934200" cy="2743200"/>
          </a:xfrm>
          <a:custGeom>
            <a:avLst/>
            <a:gdLst/>
            <a:ahLst/>
            <a:cxnLst/>
            <a:rect l="l" t="t" r="r" b="b"/>
            <a:pathLst>
              <a:path w="6934200" h="2743200">
                <a:moveTo>
                  <a:pt x="0" y="0"/>
                </a:moveTo>
                <a:lnTo>
                  <a:pt x="6934200" y="0"/>
                </a:lnTo>
                <a:lnTo>
                  <a:pt x="6934200" y="2743200"/>
                </a:lnTo>
                <a:lnTo>
                  <a:pt x="0" y="274320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grpSp>
        <p:nvGrpSpPr>
          <p:cNvPr id="8" name="Group 8"/>
          <p:cNvGrpSpPr/>
          <p:nvPr/>
        </p:nvGrpSpPr>
        <p:grpSpPr>
          <a:xfrm rot="0">
            <a:off x="12477750" y="6877050"/>
            <a:ext cx="38100" cy="1714500"/>
            <a:chOff x="0" y="0"/>
            <a:chExt cx="50800" cy="2286000"/>
          </a:xfrm>
        </p:grpSpPr>
        <p:sp>
          <p:nvSpPr>
            <p:cNvPr id="9" name="Freeform 9"/>
            <p:cNvSpPr/>
            <p:nvPr/>
          </p:nvSpPr>
          <p:spPr>
            <a:xfrm>
              <a:off x="0" y="25400"/>
              <a:ext cx="50800" cy="2235200"/>
            </a:xfrm>
            <a:custGeom>
              <a:avLst/>
              <a:gdLst/>
              <a:ahLst/>
              <a:cxnLst/>
              <a:rect l="l" t="t" r="r" b="b"/>
              <a:pathLst>
                <a:path w="50800" h="2235200">
                  <a:moveTo>
                    <a:pt x="0" y="2235200"/>
                  </a:moveTo>
                  <a:lnTo>
                    <a:pt x="0" y="0"/>
                  </a:lnTo>
                  <a:lnTo>
                    <a:pt x="50800" y="0"/>
                  </a:lnTo>
                  <a:lnTo>
                    <a:pt x="50800" y="2235200"/>
                  </a:lnTo>
                  <a:close/>
                </a:path>
              </a:pathLst>
            </a:custGeom>
            <a:solidFill>
              <a:srgbClr val="000000"/>
            </a:solidFill>
          </p:spPr>
        </p:sp>
      </p:grpSp>
      <p:sp>
        <p:nvSpPr>
          <p:cNvPr id="10" name="TextBox 10"/>
          <p:cNvSpPr txBox="1"/>
          <p:nvPr/>
        </p:nvSpPr>
        <p:spPr>
          <a:xfrm>
            <a:off x="12664440" y="6675120"/>
            <a:ext cx="5074920" cy="2254984"/>
          </a:xfrm>
          <a:prstGeom prst="rect">
            <a:avLst/>
          </a:prstGeom>
        </p:spPr>
        <p:txBody>
          <a:bodyPr lIns="0" tIns="0" rIns="0" bIns="0" rtlCol="0" anchor="t">
            <a:spAutoFit/>
          </a:bodyPr>
          <a:lstStyle/>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ADVANTAGE-2 </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a:p>
            <a:pPr algn="l">
              <a:lnSpc>
                <a:spcPts val="2160"/>
              </a:lnSpc>
            </a:pPr>
            <a:r>
              <a:rPr lang="en-US" sz="1800">
                <a:solidFill>
                  <a:srgbClr val="000000"/>
                </a:solidFill>
                <a:latin typeface="Calibri (MS)" panose="020F0502020204030204"/>
                <a:ea typeface="Calibri (MS)" panose="020F0502020204030204"/>
                <a:cs typeface="Calibri (MS)" panose="020F0502020204030204"/>
                <a:sym typeface="Calibri (MS)" panose="020F0502020204030204"/>
              </a:rPr>
              <a:t>:</a:t>
            </a:r>
            <a:endParaRPr lang="en-US" sz="18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2160"/>
              </a:lnSpc>
            </a:pPr>
          </a:p>
          <a:p>
            <a:pPr algn="l">
              <a:lnSpc>
                <a:spcPts val="2160"/>
              </a:lnSpc>
            </a:pPr>
          </a:p>
          <a:p>
            <a:pPr algn="l">
              <a:lnSpc>
                <a:spcPts val="2160"/>
              </a:lnSpc>
            </a:pPr>
          </a:p>
        </p:txBody>
      </p:sp>
      <p:sp>
        <p:nvSpPr>
          <p:cNvPr id="11" name="Freeform 11"/>
          <p:cNvSpPr/>
          <p:nvPr/>
        </p:nvSpPr>
        <p:spPr>
          <a:xfrm>
            <a:off x="11201400" y="3848100"/>
            <a:ext cx="1066800" cy="1159445"/>
          </a:xfrm>
          <a:custGeom>
            <a:avLst/>
            <a:gdLst/>
            <a:ahLst/>
            <a:cxnLst/>
            <a:rect l="l" t="t" r="r" b="b"/>
            <a:pathLst>
              <a:path w="1066800" h="1159445">
                <a:moveTo>
                  <a:pt x="0" y="0"/>
                </a:moveTo>
                <a:lnTo>
                  <a:pt x="1066800" y="0"/>
                </a:lnTo>
                <a:lnTo>
                  <a:pt x="1066800" y="1159445"/>
                </a:lnTo>
                <a:lnTo>
                  <a:pt x="0" y="1159445"/>
                </a:lnTo>
                <a:lnTo>
                  <a:pt x="0" y="0"/>
                </a:lnTo>
                <a:close/>
              </a:path>
            </a:pathLst>
          </a:custGeom>
          <a:blipFill>
            <a:blip r:embed="rId3">
              <a:extLst>
                <a:ext uri="{96DAC541-7B7A-43D3-8B79-37D633B846F1}">
                  <asvg:svgBlip xmlns:asvg="http://schemas.microsoft.com/office/drawing/2016/SVG/main" r:embed="rId4"/>
                </a:ext>
              </a:extLst>
            </a:blip>
            <a:stretch>
              <a:fillRect t="-5862" b="-5862"/>
            </a:stretch>
          </a:blipFill>
        </p:spPr>
      </p:sp>
      <p:sp>
        <p:nvSpPr>
          <p:cNvPr id="12" name="Freeform 12"/>
          <p:cNvSpPr/>
          <p:nvPr/>
        </p:nvSpPr>
        <p:spPr>
          <a:xfrm>
            <a:off x="11201400" y="7048500"/>
            <a:ext cx="1066800" cy="1159445"/>
          </a:xfrm>
          <a:custGeom>
            <a:avLst/>
            <a:gdLst/>
            <a:ahLst/>
            <a:cxnLst/>
            <a:rect l="l" t="t" r="r" b="b"/>
            <a:pathLst>
              <a:path w="1066800" h="1159445">
                <a:moveTo>
                  <a:pt x="0" y="0"/>
                </a:moveTo>
                <a:lnTo>
                  <a:pt x="1066800" y="0"/>
                </a:lnTo>
                <a:lnTo>
                  <a:pt x="1066800" y="1159445"/>
                </a:lnTo>
                <a:lnTo>
                  <a:pt x="0" y="1159445"/>
                </a:lnTo>
                <a:lnTo>
                  <a:pt x="0" y="0"/>
                </a:lnTo>
                <a:close/>
              </a:path>
            </a:pathLst>
          </a:custGeom>
          <a:blipFill>
            <a:blip r:embed="rId3">
              <a:extLst>
                <a:ext uri="{96DAC541-7B7A-43D3-8B79-37D633B846F1}">
                  <asvg:svgBlip xmlns:asvg="http://schemas.microsoft.com/office/drawing/2016/SVG/main" r:embed="rId4"/>
                </a:ext>
              </a:extLst>
            </a:blip>
            <a:stretch>
              <a:fillRect t="-5862" b="-5862"/>
            </a:stretch>
          </a:blipFill>
        </p:spPr>
      </p:sp>
      <p:sp>
        <p:nvSpPr>
          <p:cNvPr id="13" name="TextBox 13"/>
          <p:cNvSpPr txBox="1"/>
          <p:nvPr/>
        </p:nvSpPr>
        <p:spPr>
          <a:xfrm>
            <a:off x="585155" y="981075"/>
            <a:ext cx="8734756" cy="9039225"/>
          </a:xfrm>
          <a:prstGeom prst="rect">
            <a:avLst/>
          </a:prstGeom>
        </p:spPr>
        <p:txBody>
          <a:bodyPr lIns="0" tIns="0" rIns="0" bIns="0" rtlCol="0" anchor="t">
            <a:spAutoFit/>
          </a:bodyPr>
          <a:lstStyle/>
          <a:p>
            <a:pPr marL="549910" lvl="1" indent="-274955" algn="l">
              <a:lnSpc>
                <a:spcPts val="3055"/>
              </a:lnSpc>
              <a:buFont typeface="Arial" panose="020B0604020202020204"/>
              <a:buChar char="•"/>
            </a:pPr>
            <a:r>
              <a:rPr lang="en-US" sz="25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The aim of Proposed system is to develop an intelligent, IoT-enabled, and AI-driven framework for sustainable natural resource management in the America by leveraging machine learning models—particularly Support Vector Classifier (SVC)—to predict, optimize, and monitor mineral extraction and supply chain operations with improved accuracy, efficiency, and environmental responsibility.</a:t>
            </a:r>
            <a:endParaRPr lang="en-US" sz="25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055"/>
              </a:lnSpc>
            </a:pPr>
          </a:p>
          <a:p>
            <a:pPr marL="528320" lvl="1" indent="-264160" algn="l">
              <a:lnSpc>
                <a:spcPts val="2935"/>
              </a:lnSpc>
              <a:buFont typeface="Arial" panose="020B0604020202020204"/>
              <a:buChar char="•"/>
            </a:pPr>
            <a:r>
              <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Data is preprocessed by handling missing values, removing redundant features, and applying standard scaling.</a:t>
            </a:r>
            <a:endPar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935"/>
              </a:lnSpc>
            </a:pPr>
          </a:p>
          <a:p>
            <a:pPr marL="528320" lvl="1" indent="-264160" algn="l">
              <a:lnSpc>
                <a:spcPts val="2935"/>
              </a:lnSpc>
              <a:buFont typeface="Arial" panose="020B0604020202020204"/>
              <a:buChar char="•"/>
            </a:pPr>
            <a:r>
              <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 Support Vector Classifier (SVC) is introduced as an improved model, leveraging kernel functions to capture complex, </a:t>
            </a:r>
            <a:endPar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2935"/>
              </a:lnSpc>
            </a:pPr>
            <a:r>
              <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non-linear relationships in the data.</a:t>
            </a:r>
            <a:endPar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935"/>
              </a:lnSpc>
            </a:pPr>
          </a:p>
          <a:p>
            <a:pPr marL="528320" lvl="1" indent="-264160" algn="l">
              <a:lnSpc>
                <a:spcPts val="2935"/>
              </a:lnSpc>
              <a:buFont typeface="Arial" panose="020B0604020202020204"/>
              <a:buChar char="•"/>
            </a:pPr>
            <a:r>
              <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SVC shows stronger generalization and robustness, validated on both internal and unseen datasets (testdata.csv).</a:t>
            </a:r>
            <a:endPar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935"/>
              </a:lnSpc>
            </a:pPr>
          </a:p>
          <a:p>
            <a:pPr marL="528320" lvl="1" indent="-264160" algn="l">
              <a:lnSpc>
                <a:spcPts val="2935"/>
              </a:lnSpc>
              <a:buFont typeface="Arial" panose="020B0604020202020204"/>
              <a:buChar char="•"/>
            </a:pPr>
            <a:r>
              <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Comparative metrics (accuracy, F1-score, confusion matrix) confirm SVC’s superiority in sustainability predictions.This approach demonstrates how AI and IoT-driven analytics can support smarter, more sustainable mineral management.</a:t>
            </a:r>
            <a:endParaRPr lang="en-US" sz="2445"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935"/>
              </a:lnSpc>
            </a:pPr>
          </a:p>
          <a:p>
            <a:pPr algn="l">
              <a:lnSpc>
                <a:spcPts val="2935"/>
              </a:lnSpc>
            </a:pPr>
          </a:p>
        </p:txBody>
      </p:sp>
      <p:sp>
        <p:nvSpPr>
          <p:cNvPr id="14" name="TextBox 14"/>
          <p:cNvSpPr txBox="1"/>
          <p:nvPr/>
        </p:nvSpPr>
        <p:spPr>
          <a:xfrm>
            <a:off x="12515850" y="3958054"/>
            <a:ext cx="5074920" cy="1695450"/>
          </a:xfrm>
          <a:prstGeom prst="rect">
            <a:avLst/>
          </a:prstGeom>
        </p:spPr>
        <p:txBody>
          <a:bodyPr lIns="0" tIns="0" rIns="0" bIns="0" rtlCol="0" anchor="t">
            <a:spAutoFit/>
          </a:bodyPr>
          <a:lstStyle/>
          <a:p>
            <a:pPr algn="ctr">
              <a:lnSpc>
                <a:spcPts val="3240"/>
              </a:lnSpc>
              <a:spcBef>
                <a:spcPct val="0"/>
              </a:spcBef>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a:t>
            </a: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Impr</a:t>
            </a: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oved Accuracy:</a:t>
            </a:r>
            <a:endPar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ctr">
              <a:lnSpc>
                <a:spcPts val="3240"/>
              </a:lnSpc>
              <a:spcBef>
                <a:spcPct val="0"/>
              </a:spcBef>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SVC captures complex, non-linear relationships, leading to more precise predictions.</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
        <p:nvSpPr>
          <p:cNvPr id="15" name="TextBox 15"/>
          <p:cNvSpPr txBox="1"/>
          <p:nvPr/>
        </p:nvSpPr>
        <p:spPr>
          <a:xfrm>
            <a:off x="12664440" y="7234654"/>
            <a:ext cx="5074920" cy="1695450"/>
          </a:xfrm>
          <a:prstGeom prst="rect">
            <a:avLst/>
          </a:prstGeom>
        </p:spPr>
        <p:txBody>
          <a:bodyPr lIns="0" tIns="0" rIns="0" bIns="0" rtlCol="0" anchor="t">
            <a:spAutoFit/>
          </a:bodyPr>
          <a:lstStyle/>
          <a:p>
            <a:pPr algn="ctr">
              <a:lnSpc>
                <a:spcPts val="3240"/>
              </a:lnSpc>
              <a:spcBef>
                <a:spcPct val="0"/>
              </a:spcBef>
            </a:pP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a:t>
            </a: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Reduced Human Err</a:t>
            </a:r>
            <a:r>
              <a:rPr lang="en-US" sz="27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or</a:t>
            </a:r>
            <a:r>
              <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rPr>
              <a:t>: Automation of data processing and predictions lowers reliance on manual input.</a:t>
            </a:r>
            <a:endParaRPr lang="en-US" sz="27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335000" y="2789039"/>
            <a:ext cx="2333479" cy="727236"/>
          </a:xfrm>
          <a:custGeom>
            <a:avLst/>
            <a:gdLst/>
            <a:ahLst/>
            <a:cxnLst/>
            <a:rect l="l" t="t" r="r" b="b"/>
            <a:pathLst>
              <a:path w="2333479" h="727236">
                <a:moveTo>
                  <a:pt x="0" y="0"/>
                </a:moveTo>
                <a:lnTo>
                  <a:pt x="2333479" y="0"/>
                </a:lnTo>
                <a:lnTo>
                  <a:pt x="2333479" y="727236"/>
                </a:lnTo>
                <a:lnTo>
                  <a:pt x="0" y="7272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TextBox 3"/>
          <p:cNvSpPr txBox="1"/>
          <p:nvPr/>
        </p:nvSpPr>
        <p:spPr>
          <a:xfrm>
            <a:off x="4876800" y="466725"/>
            <a:ext cx="8033195" cy="2336899"/>
          </a:xfrm>
          <a:prstGeom prst="rect">
            <a:avLst/>
          </a:prstGeom>
        </p:spPr>
        <p:txBody>
          <a:bodyPr lIns="0" tIns="0" rIns="0" bIns="0" rtlCol="0" anchor="t">
            <a:spAutoFit/>
          </a:bodyPr>
          <a:lstStyle/>
          <a:p>
            <a:pPr algn="ctr">
              <a:lnSpc>
                <a:spcPts val="9050"/>
              </a:lnSpc>
            </a:pPr>
            <a:r>
              <a:rPr lang="en-US" sz="7940" b="1">
                <a:solidFill>
                  <a:srgbClr val="1C2120"/>
                </a:solidFill>
                <a:latin typeface="Poppins Bold" panose="00000800000000000000"/>
                <a:ea typeface="Poppins Bold" panose="00000800000000000000"/>
                <a:cs typeface="Poppins Bold" panose="00000800000000000000"/>
                <a:sym typeface="Poppins Bold" panose="00000800000000000000"/>
              </a:rPr>
              <a:t>SYSTEM REQUIREMENTS</a:t>
            </a:r>
            <a:endParaRPr lang="en-US" sz="794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4" name="TextBox 4"/>
          <p:cNvSpPr txBox="1"/>
          <p:nvPr/>
        </p:nvSpPr>
        <p:spPr>
          <a:xfrm>
            <a:off x="13487400" y="3086100"/>
            <a:ext cx="2169471" cy="285953"/>
          </a:xfrm>
          <a:prstGeom prst="rect">
            <a:avLst/>
          </a:prstGeom>
        </p:spPr>
        <p:txBody>
          <a:bodyPr lIns="0" tIns="0" rIns="0" bIns="0" rtlCol="0" anchor="t">
            <a:spAutoFit/>
          </a:bodyPr>
          <a:lstStyle/>
          <a:p>
            <a:pPr algn="ctr">
              <a:lnSpc>
                <a:spcPts val="2035"/>
              </a:lnSpc>
            </a:pPr>
            <a:r>
              <a:rPr lang="en-US" sz="1885" b="1">
                <a:solidFill>
                  <a:srgbClr val="1C2120"/>
                </a:solidFill>
                <a:latin typeface="Poppins Bold" panose="00000800000000000000"/>
                <a:ea typeface="Poppins Bold" panose="00000800000000000000"/>
                <a:cs typeface="Poppins Bold" panose="00000800000000000000"/>
                <a:sym typeface="Poppins Bold" panose="00000800000000000000"/>
              </a:rPr>
              <a:t>HARDWARE</a:t>
            </a:r>
            <a:endParaRPr lang="en-US" sz="1885"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grpSp>
        <p:nvGrpSpPr>
          <p:cNvPr id="5" name="Group 5"/>
          <p:cNvGrpSpPr>
            <a:grpSpLocks noChangeAspect="1"/>
          </p:cNvGrpSpPr>
          <p:nvPr/>
        </p:nvGrpSpPr>
        <p:grpSpPr>
          <a:xfrm rot="0">
            <a:off x="6629400" y="3238500"/>
            <a:ext cx="4419600" cy="4810169"/>
            <a:chOff x="0" y="0"/>
            <a:chExt cx="5892800" cy="6413559"/>
          </a:xfrm>
        </p:grpSpPr>
        <p:sp>
          <p:nvSpPr>
            <p:cNvPr id="6" name="Freeform 6" descr="download.png"/>
            <p:cNvSpPr/>
            <p:nvPr/>
          </p:nvSpPr>
          <p:spPr>
            <a:xfrm>
              <a:off x="0" y="0"/>
              <a:ext cx="5892800" cy="6413500"/>
            </a:xfrm>
            <a:custGeom>
              <a:avLst/>
              <a:gdLst/>
              <a:ahLst/>
              <a:cxnLst/>
              <a:rect l="l" t="t" r="r" b="b"/>
              <a:pathLst>
                <a:path w="5892800" h="6413500">
                  <a:moveTo>
                    <a:pt x="0" y="0"/>
                  </a:moveTo>
                  <a:lnTo>
                    <a:pt x="5892800" y="0"/>
                  </a:lnTo>
                  <a:lnTo>
                    <a:pt x="5892800" y="6413500"/>
                  </a:lnTo>
                  <a:lnTo>
                    <a:pt x="0" y="6413500"/>
                  </a:lnTo>
                  <a:lnTo>
                    <a:pt x="0" y="0"/>
                  </a:lnTo>
                  <a:close/>
                </a:path>
              </a:pathLst>
            </a:custGeom>
            <a:blipFill>
              <a:blip r:embed="rId3"/>
              <a:stretch>
                <a:fillRect/>
              </a:stretch>
            </a:blipFill>
          </p:spPr>
        </p:sp>
      </p:grpSp>
      <p:grpSp>
        <p:nvGrpSpPr>
          <p:cNvPr id="7" name="Group 7"/>
          <p:cNvGrpSpPr/>
          <p:nvPr/>
        </p:nvGrpSpPr>
        <p:grpSpPr>
          <a:xfrm rot="0">
            <a:off x="0" y="2865239"/>
            <a:ext cx="6367624" cy="6807443"/>
            <a:chOff x="0" y="0"/>
            <a:chExt cx="8490166" cy="9076590"/>
          </a:xfrm>
        </p:grpSpPr>
        <p:sp>
          <p:nvSpPr>
            <p:cNvPr id="8" name="Freeform 8"/>
            <p:cNvSpPr/>
            <p:nvPr/>
          </p:nvSpPr>
          <p:spPr>
            <a:xfrm>
              <a:off x="1219200" y="0"/>
              <a:ext cx="3111305" cy="969648"/>
            </a:xfrm>
            <a:custGeom>
              <a:avLst/>
              <a:gdLst/>
              <a:ahLst/>
              <a:cxnLst/>
              <a:rect l="l" t="t" r="r" b="b"/>
              <a:pathLst>
                <a:path w="3111305" h="969648">
                  <a:moveTo>
                    <a:pt x="0" y="0"/>
                  </a:moveTo>
                  <a:lnTo>
                    <a:pt x="3111305" y="0"/>
                  </a:lnTo>
                  <a:lnTo>
                    <a:pt x="3111305" y="969648"/>
                  </a:lnTo>
                  <a:lnTo>
                    <a:pt x="0" y="969648"/>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9" name="TextBox 9"/>
            <p:cNvSpPr txBox="1"/>
            <p:nvPr/>
          </p:nvSpPr>
          <p:spPr>
            <a:xfrm>
              <a:off x="1422400" y="396082"/>
              <a:ext cx="2892628" cy="381271"/>
            </a:xfrm>
            <a:prstGeom prst="rect">
              <a:avLst/>
            </a:prstGeom>
          </p:spPr>
          <p:txBody>
            <a:bodyPr lIns="0" tIns="0" rIns="0" bIns="0" rtlCol="0" anchor="t">
              <a:spAutoFit/>
            </a:bodyPr>
            <a:lstStyle/>
            <a:p>
              <a:pPr algn="ctr">
                <a:lnSpc>
                  <a:spcPts val="2035"/>
                </a:lnSpc>
              </a:pPr>
              <a:r>
                <a:rPr lang="en-US" sz="1885" b="1">
                  <a:solidFill>
                    <a:srgbClr val="1C2120"/>
                  </a:solidFill>
                  <a:latin typeface="Poppins Bold" panose="00000800000000000000"/>
                  <a:ea typeface="Poppins Bold" panose="00000800000000000000"/>
                  <a:cs typeface="Poppins Bold" panose="00000800000000000000"/>
                  <a:sym typeface="Poppins Bold" panose="00000800000000000000"/>
                </a:rPr>
                <a:t>SOFTWARE</a:t>
              </a:r>
              <a:endParaRPr lang="en-US" sz="1885"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10" name="TextBox 10"/>
            <p:cNvSpPr txBox="1"/>
            <p:nvPr/>
          </p:nvSpPr>
          <p:spPr>
            <a:xfrm>
              <a:off x="606006" y="1691527"/>
              <a:ext cx="7884160" cy="704850"/>
            </a:xfrm>
            <a:prstGeom prst="rect">
              <a:avLst/>
            </a:prstGeom>
          </p:spPr>
          <p:txBody>
            <a:bodyPr lIns="0" tIns="0" rIns="0" bIns="0" rtlCol="0" anchor="t">
              <a:spAutoFit/>
            </a:bodyPr>
            <a:lstStyle/>
            <a:p>
              <a:pPr marL="386080" lvl="1" indent="-193040" algn="l">
                <a:lnSpc>
                  <a:spcPts val="3840"/>
                </a:lnSpc>
                <a:buFont typeface="Arial" panose="020B0604020202020204"/>
                <a:buChar char="•"/>
              </a:pPr>
              <a:r>
                <a:rPr lang="en-US" sz="3200" b="1">
                  <a:solidFill>
                    <a:srgbClr val="000000"/>
                  </a:solidFill>
                  <a:latin typeface="Calibri (MS) Bold" panose="020F0702030404030204"/>
                  <a:ea typeface="Calibri (MS) Bold" panose="020F0702030404030204"/>
                  <a:cs typeface="Calibri (MS) Bold" panose="020F0702030404030204"/>
                  <a:sym typeface="Calibri (MS) Bold" panose="020F0702030404030204"/>
                </a:rPr>
                <a:t>Python 3.7.6 version</a:t>
              </a:r>
              <a:endParaRPr lang="en-US" sz="3200" b="1">
                <a:solidFill>
                  <a:srgbClr val="000000"/>
                </a:solidFill>
                <a:latin typeface="Calibri (MS) Bold" panose="020F0702030404030204"/>
                <a:ea typeface="Calibri (MS) Bold" panose="020F0702030404030204"/>
                <a:cs typeface="Calibri (MS) Bold" panose="020F0702030404030204"/>
                <a:sym typeface="Calibri (MS) Bold" panose="020F0702030404030204"/>
              </a:endParaRPr>
            </a:p>
          </p:txBody>
        </p:sp>
        <p:sp>
          <p:nvSpPr>
            <p:cNvPr id="11" name="Freeform 11"/>
            <p:cNvSpPr/>
            <p:nvPr/>
          </p:nvSpPr>
          <p:spPr>
            <a:xfrm>
              <a:off x="1365127" y="3177327"/>
              <a:ext cx="3111305" cy="969648"/>
            </a:xfrm>
            <a:custGeom>
              <a:avLst/>
              <a:gdLst/>
              <a:ahLst/>
              <a:cxnLst/>
              <a:rect l="l" t="t" r="r" b="b"/>
              <a:pathLst>
                <a:path w="3111305" h="969648">
                  <a:moveTo>
                    <a:pt x="0" y="0"/>
                  </a:moveTo>
                  <a:lnTo>
                    <a:pt x="3111305" y="0"/>
                  </a:lnTo>
                  <a:lnTo>
                    <a:pt x="3111305" y="969649"/>
                  </a:lnTo>
                  <a:lnTo>
                    <a:pt x="0" y="969649"/>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12" name="TextBox 12"/>
            <p:cNvSpPr txBox="1"/>
            <p:nvPr/>
          </p:nvSpPr>
          <p:spPr>
            <a:xfrm>
              <a:off x="0" y="3621927"/>
              <a:ext cx="5892800" cy="369147"/>
            </a:xfrm>
            <a:prstGeom prst="rect">
              <a:avLst/>
            </a:prstGeom>
          </p:spPr>
          <p:txBody>
            <a:bodyPr lIns="0" tIns="0" rIns="0" bIns="0" rtlCol="0" anchor="t">
              <a:spAutoFit/>
            </a:bodyPr>
            <a:lstStyle/>
            <a:p>
              <a:pPr algn="ctr">
                <a:lnSpc>
                  <a:spcPts val="2160"/>
                </a:lnSpc>
                <a:spcBef>
                  <a:spcPct val="0"/>
                </a:spcBef>
              </a:pPr>
              <a:r>
                <a:rPr lang="en-US" sz="1800" b="1">
                  <a:solidFill>
                    <a:srgbClr val="000000"/>
                  </a:solidFill>
                  <a:latin typeface="Poppins Bold" panose="00000800000000000000"/>
                  <a:ea typeface="Poppins Bold" panose="00000800000000000000"/>
                  <a:cs typeface="Poppins Bold" panose="00000800000000000000"/>
                  <a:sym typeface="Poppins Bold" panose="00000800000000000000"/>
                </a:rPr>
                <a:t>LIBRARIES </a:t>
              </a:r>
              <a:endParaRPr lang="en-US" sz="1800" b="1">
                <a:solidFill>
                  <a:srgbClr val="000000"/>
                </a:solidFill>
                <a:latin typeface="Poppins Bold" panose="00000800000000000000"/>
                <a:ea typeface="Poppins Bold" panose="00000800000000000000"/>
                <a:cs typeface="Poppins Bold" panose="00000800000000000000"/>
                <a:sym typeface="Poppins Bold" panose="00000800000000000000"/>
              </a:endParaRPr>
            </a:p>
          </p:txBody>
        </p:sp>
        <p:sp>
          <p:nvSpPr>
            <p:cNvPr id="13" name="TextBox 13"/>
            <p:cNvSpPr txBox="1"/>
            <p:nvPr/>
          </p:nvSpPr>
          <p:spPr>
            <a:xfrm>
              <a:off x="1365127" y="4707790"/>
              <a:ext cx="4749165" cy="4368800"/>
            </a:xfrm>
            <a:prstGeom prst="rect">
              <a:avLst/>
            </a:prstGeom>
          </p:spPr>
          <p:txBody>
            <a:bodyPr lIns="0" tIns="0" rIns="0" bIns="0" rtlCol="0" anchor="t">
              <a:spAutoFit/>
            </a:bodyPr>
            <a:lstStyle/>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tkinter</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PIL (Pillow)</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M</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atplotlib</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S</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eaborn</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P</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andas</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N</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umpy</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S</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cikit-learn (sklearn)</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I</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mbalanced-learn (imblearn)</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J</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oblib</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31800" lvl="1" indent="-215900" algn="l">
                <a:lnSpc>
                  <a:spcPts val="2400"/>
                </a:lnSpc>
                <a:buFont typeface="Arial" panose="020B0604020202020204"/>
                <a:buChar char="•"/>
              </a:pP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    </a:t>
              </a:r>
              <a:r>
                <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PyMySQL</a:t>
              </a:r>
              <a:endParaRPr lang="en-US" sz="20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400"/>
                </a:lnSpc>
              </a:pPr>
            </a:p>
          </p:txBody>
        </p:sp>
      </p:grpSp>
      <p:sp>
        <p:nvSpPr>
          <p:cNvPr id="14" name="TextBox 14"/>
          <p:cNvSpPr txBox="1"/>
          <p:nvPr/>
        </p:nvSpPr>
        <p:spPr>
          <a:xfrm>
            <a:off x="11681976" y="4138646"/>
            <a:ext cx="5214917" cy="5753100"/>
          </a:xfrm>
          <a:prstGeom prst="rect">
            <a:avLst/>
          </a:prstGeom>
        </p:spPr>
        <p:txBody>
          <a:bodyPr lIns="0" tIns="0" rIns="0" bIns="0" rtlCol="0" anchor="t">
            <a:spAutoFit/>
          </a:bodyPr>
          <a:lstStyle/>
          <a:p>
            <a:pPr algn="just">
              <a:lnSpc>
                <a:spcPts val="2280"/>
              </a:lnSpc>
              <a:spcBef>
                <a:spcPct val="0"/>
              </a:spcBef>
            </a:pPr>
            <a:r>
              <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Process</a:t>
            </a:r>
            <a:r>
              <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or (CPU):</a:t>
            </a:r>
            <a:endPar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Minimum: 1 GHz single-core processor</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Recommended: Dual-core or quad-core processor, 2 GHz or higher</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280"/>
              </a:lnSpc>
              <a:spcBef>
                <a:spcPct val="0"/>
              </a:spcBef>
            </a:pPr>
            <a:r>
              <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Memory (RAM):</a:t>
            </a:r>
            <a:endPar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Minimum: 512 MB RAM</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Recommended: 4 GB RAM or more (8 GB+ for data-intensive tasks)</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280"/>
              </a:lnSpc>
              <a:spcBef>
                <a:spcPct val="0"/>
              </a:spcBef>
            </a:pPr>
            <a:r>
              <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Storage:</a:t>
            </a:r>
            <a:endPar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Minimum: 200 MB free disk space</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Recommended: At least 1 GB free disk space (more for libraries, datasets, and environments)</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280"/>
              </a:lnSpc>
              <a:spcBef>
                <a:spcPct val="0"/>
              </a:spcBef>
            </a:pPr>
            <a:r>
              <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Operating System Compatibility:</a:t>
            </a:r>
            <a:endParaRPr lang="en-US" sz="1900" b="1">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Windows: Windows 7 or later (32-bit and 64-bit)</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macOS: macOS 10.9 or later</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marL="410210" lvl="1" indent="-205105" algn="just">
              <a:lnSpc>
                <a:spcPts val="2280"/>
              </a:lnSpc>
              <a:spcBef>
                <a:spcPct val="0"/>
              </a:spcBef>
              <a:buFont typeface="Arial" panose="020B0604020202020204"/>
              <a:buChar char="•"/>
            </a:pPr>
            <a:r>
              <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rPr>
              <a:t>Linux: Compatible with most distributions (e.g., Ubuntu, CentOS, Fedora)</a:t>
            </a:r>
            <a:endParaRPr lang="en-US" sz="1900">
              <a:solidFill>
                <a:srgbClr val="000000"/>
              </a:solidFill>
              <a:latin typeface="Times New Roman" panose="02020603050405020304"/>
              <a:ea typeface="Times New Roman" panose="02020603050405020304"/>
              <a:cs typeface="Times New Roman" panose="02020603050405020304"/>
              <a:sym typeface="Times New Roman" panose="02020603050405020304"/>
            </a:endParaRPr>
          </a:p>
          <a:p>
            <a:pPr algn="just">
              <a:lnSpc>
                <a:spcPts val="2280"/>
              </a:lnSpc>
              <a:spcBef>
                <a:spcPct val="0"/>
              </a:spcBef>
            </a:p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89024"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704614" y="9249066"/>
            <a:ext cx="593413" cy="585861"/>
          </a:xfrm>
          <a:custGeom>
            <a:avLst/>
            <a:gdLst/>
            <a:ahLst/>
            <a:cxnLst/>
            <a:rect l="l" t="t" r="r" b="b"/>
            <a:pathLst>
              <a:path w="593413" h="585861">
                <a:moveTo>
                  <a:pt x="0" y="0"/>
                </a:moveTo>
                <a:lnTo>
                  <a:pt x="593413" y="0"/>
                </a:lnTo>
                <a:lnTo>
                  <a:pt x="593413" y="585861"/>
                </a:lnTo>
                <a:lnTo>
                  <a:pt x="0" y="585861"/>
                </a:lnTo>
                <a:lnTo>
                  <a:pt x="0" y="0"/>
                </a:lnTo>
                <a:close/>
              </a:path>
            </a:pathLst>
          </a:custGeom>
          <a:blipFill>
            <a:blip r:embed="rId3">
              <a:extLst>
                <a:ext uri="{96DAC541-7B7A-43D3-8B79-37D633B846F1}">
                  <asvg:svgBlip xmlns:asvg="http://schemas.microsoft.com/office/drawing/2016/SVG/main" r:embed="rId4"/>
                </a:ext>
              </a:extLst>
            </a:blip>
            <a:stretch>
              <a:fillRect l="-159" r="-159"/>
            </a:stretch>
          </a:blipFill>
        </p:spPr>
      </p:sp>
      <p:sp>
        <p:nvSpPr>
          <p:cNvPr id="4" name="Freeform 4"/>
          <p:cNvSpPr/>
          <p:nvPr/>
        </p:nvSpPr>
        <p:spPr>
          <a:xfrm>
            <a:off x="15876864"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5">
              <a:extLst>
                <a:ext uri="{96DAC541-7B7A-43D3-8B79-37D633B846F1}">
                  <asvg:svgBlip xmlns:asvg="http://schemas.microsoft.com/office/drawing/2016/SVG/main" r:embed="rId6"/>
                </a:ext>
              </a:extLst>
            </a:blip>
            <a:stretch>
              <a:fillRect t="-850" b="-850"/>
            </a:stretch>
          </a:blipFill>
        </p:spPr>
      </p:sp>
      <p:sp>
        <p:nvSpPr>
          <p:cNvPr id="6" name="Freeform 6"/>
          <p:cNvSpPr/>
          <p:nvPr/>
        </p:nvSpPr>
        <p:spPr>
          <a:xfrm>
            <a:off x="17263407"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7">
              <a:extLst>
                <a:ext uri="{96DAC541-7B7A-43D3-8B79-37D633B846F1}">
                  <asvg:svgBlip xmlns:asvg="http://schemas.microsoft.com/office/drawing/2016/SVG/main" r:embed="rId8"/>
                </a:ext>
              </a:extLst>
            </a:blip>
            <a:stretch>
              <a:fillRect l="-106" r="-106"/>
            </a:stretch>
          </a:blipFill>
        </p:spPr>
      </p:sp>
      <p:sp>
        <p:nvSpPr>
          <p:cNvPr id="8" name="Freeform 8"/>
          <p:cNvSpPr/>
          <p:nvPr/>
        </p:nvSpPr>
        <p:spPr>
          <a:xfrm>
            <a:off x="7848600" y="884039"/>
            <a:ext cx="4845334" cy="727236"/>
          </a:xfrm>
          <a:custGeom>
            <a:avLst/>
            <a:gdLst/>
            <a:ahLst/>
            <a:cxnLst/>
            <a:rect l="l" t="t" r="r" b="b"/>
            <a:pathLst>
              <a:path w="4845334" h="727236">
                <a:moveTo>
                  <a:pt x="0" y="0"/>
                </a:moveTo>
                <a:lnTo>
                  <a:pt x="4845334" y="0"/>
                </a:lnTo>
                <a:lnTo>
                  <a:pt x="4845334" y="727236"/>
                </a:lnTo>
                <a:lnTo>
                  <a:pt x="0" y="7272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813969" y="3899054"/>
            <a:ext cx="14921221" cy="3159420"/>
          </a:xfrm>
          <a:custGeom>
            <a:avLst/>
            <a:gdLst/>
            <a:ahLst/>
            <a:cxnLst/>
            <a:rect l="l" t="t" r="r" b="b"/>
            <a:pathLst>
              <a:path w="14921221" h="3159420">
                <a:moveTo>
                  <a:pt x="0" y="0"/>
                </a:moveTo>
                <a:lnTo>
                  <a:pt x="14921221" y="0"/>
                </a:lnTo>
                <a:lnTo>
                  <a:pt x="14921221" y="3159420"/>
                </a:lnTo>
                <a:lnTo>
                  <a:pt x="0" y="3159420"/>
                </a:lnTo>
                <a:lnTo>
                  <a:pt x="0" y="0"/>
                </a:lnTo>
                <a:close/>
              </a:path>
            </a:pathLst>
          </a:custGeom>
          <a:blipFill>
            <a:blip r:embed="rId11"/>
            <a:stretch>
              <a:fillRect/>
            </a:stretch>
          </a:blipFill>
        </p:spPr>
      </p:sp>
      <p:sp>
        <p:nvSpPr>
          <p:cNvPr id="10" name="TextBox 10"/>
          <p:cNvSpPr txBox="1"/>
          <p:nvPr/>
        </p:nvSpPr>
        <p:spPr>
          <a:xfrm>
            <a:off x="609601" y="200026"/>
            <a:ext cx="5715000" cy="3066008"/>
          </a:xfrm>
          <a:prstGeom prst="rect">
            <a:avLst/>
          </a:prstGeom>
        </p:spPr>
        <p:txBody>
          <a:bodyPr lIns="0" tIns="0" rIns="0" bIns="0" rtlCol="0" anchor="t">
            <a:spAutoFit/>
          </a:bodyPr>
          <a:lstStyle/>
          <a:p>
            <a:pPr algn="l">
              <a:lnSpc>
                <a:spcPts val="11095"/>
              </a:lnSpc>
            </a:pPr>
            <a:r>
              <a:rPr lang="en-US" sz="8000" b="1">
                <a:solidFill>
                  <a:srgbClr val="1C2120"/>
                </a:solidFill>
                <a:latin typeface="Poppins Bold" panose="00000800000000000000"/>
                <a:ea typeface="Poppins Bold" panose="00000800000000000000"/>
                <a:cs typeface="Poppins Bold" panose="00000800000000000000"/>
                <a:sym typeface="Poppins Bold" panose="00000800000000000000"/>
              </a:rPr>
              <a:t>UML DIAGRAM</a:t>
            </a:r>
            <a:endParaRPr lang="en-US" sz="800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8790039" y="1165200"/>
            <a:ext cx="3007705" cy="319099"/>
          </a:xfrm>
          <a:prstGeom prst="rect">
            <a:avLst/>
          </a:prstGeom>
        </p:spPr>
        <p:txBody>
          <a:bodyPr lIns="0" tIns="0" rIns="0" bIns="0" rtlCol="0" anchor="t">
            <a:spAutoFit/>
          </a:bodyPr>
          <a:lstStyle/>
          <a:p>
            <a:pPr algn="ctr">
              <a:lnSpc>
                <a:spcPts val="2365"/>
              </a:lnSpc>
            </a:pPr>
            <a:r>
              <a:rPr lang="en-US" sz="2190">
                <a:solidFill>
                  <a:srgbClr val="1C2120"/>
                </a:solidFill>
                <a:latin typeface="Poppins" panose="00000500000000000000"/>
                <a:ea typeface="Poppins" panose="00000500000000000000"/>
                <a:cs typeface="Poppins" panose="00000500000000000000"/>
                <a:sym typeface="Poppins" panose="00000500000000000000"/>
              </a:rPr>
              <a:t>USE CASE DIAGRAM</a:t>
            </a:r>
            <a:endParaRPr lang="en-US" sz="2190">
              <a:solidFill>
                <a:srgbClr val="1C212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1798559" y="7601399"/>
            <a:ext cx="15730691" cy="1146809"/>
          </a:xfrm>
          <a:prstGeom prst="rect">
            <a:avLst/>
          </a:prstGeom>
        </p:spPr>
        <p:txBody>
          <a:bodyPr lIns="0" tIns="0" rIns="0" bIns="0" rtlCol="0" anchor="t">
            <a:spAutoFit/>
          </a:bodyPr>
          <a:lstStyle/>
          <a:p>
            <a:pPr algn="ctr">
              <a:lnSpc>
                <a:spcPts val="2940"/>
              </a:lnSpc>
            </a:pPr>
            <a:r>
              <a:rPr lang="en-US" sz="210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This diagram maps out a data-driven application where the main goal is to analyze happiness, and the system supports that by allowing the user to upload data, preprocess it, train models, and view the evaluation metrics. The "include" relationships show that some actions are automatically required as part of higher-level processes.</a:t>
            </a:r>
            <a:endParaRPr lang="en-US" sz="210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489024"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Freeform 3"/>
          <p:cNvSpPr/>
          <p:nvPr/>
        </p:nvSpPr>
        <p:spPr>
          <a:xfrm>
            <a:off x="14704614" y="9249066"/>
            <a:ext cx="593413" cy="585861"/>
          </a:xfrm>
          <a:custGeom>
            <a:avLst/>
            <a:gdLst/>
            <a:ahLst/>
            <a:cxnLst/>
            <a:rect l="l" t="t" r="r" b="b"/>
            <a:pathLst>
              <a:path w="593413" h="585861">
                <a:moveTo>
                  <a:pt x="0" y="0"/>
                </a:moveTo>
                <a:lnTo>
                  <a:pt x="593413" y="0"/>
                </a:lnTo>
                <a:lnTo>
                  <a:pt x="593413" y="585861"/>
                </a:lnTo>
                <a:lnTo>
                  <a:pt x="0" y="585861"/>
                </a:lnTo>
                <a:lnTo>
                  <a:pt x="0" y="0"/>
                </a:lnTo>
                <a:close/>
              </a:path>
            </a:pathLst>
          </a:custGeom>
          <a:blipFill>
            <a:blip r:embed="rId3">
              <a:extLst>
                <a:ext uri="{96DAC541-7B7A-43D3-8B79-37D633B846F1}">
                  <asvg:svgBlip xmlns:asvg="http://schemas.microsoft.com/office/drawing/2016/SVG/main" r:embed="rId4"/>
                </a:ext>
              </a:extLst>
            </a:blip>
            <a:stretch>
              <a:fillRect l="-159" r="-159"/>
            </a:stretch>
          </a:blipFill>
        </p:spPr>
      </p:sp>
      <p:sp>
        <p:nvSpPr>
          <p:cNvPr id="4" name="Freeform 4"/>
          <p:cNvSpPr/>
          <p:nvPr/>
        </p:nvSpPr>
        <p:spPr>
          <a:xfrm>
            <a:off x="15876864"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5" name="Freeform 5"/>
          <p:cNvSpPr/>
          <p:nvPr/>
        </p:nvSpPr>
        <p:spPr>
          <a:xfrm>
            <a:off x="16043131" y="9313617"/>
            <a:ext cx="692059" cy="456759"/>
          </a:xfrm>
          <a:custGeom>
            <a:avLst/>
            <a:gdLst/>
            <a:ahLst/>
            <a:cxnLst/>
            <a:rect l="l" t="t" r="r" b="b"/>
            <a:pathLst>
              <a:path w="692059" h="456759">
                <a:moveTo>
                  <a:pt x="0" y="0"/>
                </a:moveTo>
                <a:lnTo>
                  <a:pt x="692059" y="0"/>
                </a:lnTo>
                <a:lnTo>
                  <a:pt x="692059" y="456759"/>
                </a:lnTo>
                <a:lnTo>
                  <a:pt x="0" y="456759"/>
                </a:lnTo>
                <a:lnTo>
                  <a:pt x="0" y="0"/>
                </a:lnTo>
                <a:close/>
              </a:path>
            </a:pathLst>
          </a:custGeom>
          <a:blipFill>
            <a:blip r:embed="rId5">
              <a:extLst>
                <a:ext uri="{96DAC541-7B7A-43D3-8B79-37D633B846F1}">
                  <asvg:svgBlip xmlns:asvg="http://schemas.microsoft.com/office/drawing/2016/SVG/main" r:embed="rId6"/>
                </a:ext>
              </a:extLst>
            </a:blip>
            <a:stretch>
              <a:fillRect t="-850" b="-850"/>
            </a:stretch>
          </a:blipFill>
        </p:spPr>
      </p:sp>
      <p:sp>
        <p:nvSpPr>
          <p:cNvPr id="6" name="Freeform 6"/>
          <p:cNvSpPr/>
          <p:nvPr/>
        </p:nvSpPr>
        <p:spPr>
          <a:xfrm>
            <a:off x="17263407" y="9029700"/>
            <a:ext cx="1024593" cy="1024593"/>
          </a:xfrm>
          <a:custGeom>
            <a:avLst/>
            <a:gdLst/>
            <a:ahLst/>
            <a:cxnLst/>
            <a:rect l="l" t="t" r="r" b="b"/>
            <a:pathLst>
              <a:path w="1024593" h="1024593">
                <a:moveTo>
                  <a:pt x="0" y="0"/>
                </a:moveTo>
                <a:lnTo>
                  <a:pt x="1024593" y="0"/>
                </a:lnTo>
                <a:lnTo>
                  <a:pt x="1024593" y="1024593"/>
                </a:lnTo>
                <a:lnTo>
                  <a:pt x="0" y="1024593"/>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7" name="Freeform 7"/>
          <p:cNvSpPr/>
          <p:nvPr/>
        </p:nvSpPr>
        <p:spPr>
          <a:xfrm>
            <a:off x="17529250" y="9242771"/>
            <a:ext cx="492906" cy="598451"/>
          </a:xfrm>
          <a:custGeom>
            <a:avLst/>
            <a:gdLst/>
            <a:ahLst/>
            <a:cxnLst/>
            <a:rect l="l" t="t" r="r" b="b"/>
            <a:pathLst>
              <a:path w="492906" h="598451">
                <a:moveTo>
                  <a:pt x="0" y="0"/>
                </a:moveTo>
                <a:lnTo>
                  <a:pt x="492906" y="0"/>
                </a:lnTo>
                <a:lnTo>
                  <a:pt x="492906" y="598451"/>
                </a:lnTo>
                <a:lnTo>
                  <a:pt x="0" y="598451"/>
                </a:lnTo>
                <a:lnTo>
                  <a:pt x="0" y="0"/>
                </a:lnTo>
                <a:close/>
              </a:path>
            </a:pathLst>
          </a:custGeom>
          <a:blipFill>
            <a:blip r:embed="rId7">
              <a:extLst>
                <a:ext uri="{96DAC541-7B7A-43D3-8B79-37D633B846F1}">
                  <asvg:svgBlip xmlns:asvg="http://schemas.microsoft.com/office/drawing/2016/SVG/main" r:embed="rId8"/>
                </a:ext>
              </a:extLst>
            </a:blip>
            <a:stretch>
              <a:fillRect l="-106" r="-106"/>
            </a:stretch>
          </a:blipFill>
        </p:spPr>
      </p:sp>
      <p:sp>
        <p:nvSpPr>
          <p:cNvPr id="8" name="Freeform 8"/>
          <p:cNvSpPr/>
          <p:nvPr/>
        </p:nvSpPr>
        <p:spPr>
          <a:xfrm>
            <a:off x="8110921" y="801582"/>
            <a:ext cx="4845334" cy="727236"/>
          </a:xfrm>
          <a:custGeom>
            <a:avLst/>
            <a:gdLst/>
            <a:ahLst/>
            <a:cxnLst/>
            <a:rect l="l" t="t" r="r" b="b"/>
            <a:pathLst>
              <a:path w="4845334" h="727236">
                <a:moveTo>
                  <a:pt x="0" y="0"/>
                </a:moveTo>
                <a:lnTo>
                  <a:pt x="4845334" y="0"/>
                </a:lnTo>
                <a:lnTo>
                  <a:pt x="4845334" y="727236"/>
                </a:lnTo>
                <a:lnTo>
                  <a:pt x="0" y="72723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a:off x="1467014" y="1842566"/>
            <a:ext cx="6423541" cy="7721382"/>
          </a:xfrm>
          <a:custGeom>
            <a:avLst/>
            <a:gdLst/>
            <a:ahLst/>
            <a:cxnLst/>
            <a:rect l="l" t="t" r="r" b="b"/>
            <a:pathLst>
              <a:path w="6423541" h="7721382">
                <a:moveTo>
                  <a:pt x="0" y="0"/>
                </a:moveTo>
                <a:lnTo>
                  <a:pt x="6423541" y="0"/>
                </a:lnTo>
                <a:lnTo>
                  <a:pt x="6423541" y="7721383"/>
                </a:lnTo>
                <a:lnTo>
                  <a:pt x="0" y="7721383"/>
                </a:lnTo>
                <a:lnTo>
                  <a:pt x="0" y="0"/>
                </a:lnTo>
                <a:close/>
              </a:path>
            </a:pathLst>
          </a:custGeom>
          <a:blipFill>
            <a:blip r:embed="rId11"/>
            <a:stretch>
              <a:fillRect r="-3944"/>
            </a:stretch>
          </a:blipFill>
        </p:spPr>
      </p:sp>
      <p:sp>
        <p:nvSpPr>
          <p:cNvPr id="10" name="TextBox 10"/>
          <p:cNvSpPr txBox="1"/>
          <p:nvPr/>
        </p:nvSpPr>
        <p:spPr>
          <a:xfrm>
            <a:off x="685800" y="200025"/>
            <a:ext cx="7425121" cy="3066008"/>
          </a:xfrm>
          <a:prstGeom prst="rect">
            <a:avLst/>
          </a:prstGeom>
        </p:spPr>
        <p:txBody>
          <a:bodyPr lIns="0" tIns="0" rIns="0" bIns="0" rtlCol="0" anchor="t">
            <a:spAutoFit/>
          </a:bodyPr>
          <a:lstStyle/>
          <a:p>
            <a:pPr algn="l">
              <a:lnSpc>
                <a:spcPts val="11095"/>
              </a:lnSpc>
            </a:pPr>
            <a:r>
              <a:rPr lang="en-US" sz="8000" b="1">
                <a:solidFill>
                  <a:srgbClr val="1C2120"/>
                </a:solidFill>
                <a:latin typeface="Poppins Bold" panose="00000800000000000000"/>
                <a:ea typeface="Poppins Bold" panose="00000800000000000000"/>
                <a:cs typeface="Poppins Bold" panose="00000800000000000000"/>
                <a:sym typeface="Poppins Bold" panose="00000800000000000000"/>
              </a:rPr>
              <a:t>UML DIAGRAM</a:t>
            </a:r>
            <a:endParaRPr lang="en-US" sz="800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11" name="TextBox 11"/>
          <p:cNvSpPr txBox="1"/>
          <p:nvPr/>
        </p:nvSpPr>
        <p:spPr>
          <a:xfrm>
            <a:off x="8790039" y="1165200"/>
            <a:ext cx="3007705" cy="319099"/>
          </a:xfrm>
          <a:prstGeom prst="rect">
            <a:avLst/>
          </a:prstGeom>
        </p:spPr>
        <p:txBody>
          <a:bodyPr lIns="0" tIns="0" rIns="0" bIns="0" rtlCol="0" anchor="t">
            <a:spAutoFit/>
          </a:bodyPr>
          <a:lstStyle/>
          <a:p>
            <a:pPr algn="ctr">
              <a:lnSpc>
                <a:spcPts val="2365"/>
              </a:lnSpc>
            </a:pPr>
            <a:r>
              <a:rPr lang="en-US" sz="2190">
                <a:solidFill>
                  <a:srgbClr val="1C2120"/>
                </a:solidFill>
                <a:latin typeface="Poppins" panose="00000500000000000000"/>
                <a:ea typeface="Poppins" panose="00000500000000000000"/>
                <a:cs typeface="Poppins" panose="00000500000000000000"/>
                <a:sym typeface="Poppins" panose="00000500000000000000"/>
              </a:rPr>
              <a:t>SEQUENCE DIAGRAM</a:t>
            </a:r>
            <a:endParaRPr lang="en-US" sz="2190">
              <a:solidFill>
                <a:srgbClr val="1C2120"/>
              </a:solidFill>
              <a:latin typeface="Poppins" panose="00000500000000000000"/>
              <a:ea typeface="Poppins" panose="00000500000000000000"/>
              <a:cs typeface="Poppins" panose="00000500000000000000"/>
              <a:sym typeface="Poppins" panose="00000500000000000000"/>
            </a:endParaRPr>
          </a:p>
        </p:txBody>
      </p:sp>
      <p:sp>
        <p:nvSpPr>
          <p:cNvPr id="12" name="TextBox 12"/>
          <p:cNvSpPr txBox="1"/>
          <p:nvPr/>
        </p:nvSpPr>
        <p:spPr>
          <a:xfrm>
            <a:off x="8911369" y="4022105"/>
            <a:ext cx="8089772" cy="2676525"/>
          </a:xfrm>
          <a:prstGeom prst="rect">
            <a:avLst/>
          </a:prstGeom>
        </p:spPr>
        <p:txBody>
          <a:bodyPr lIns="0" tIns="0" rIns="0" bIns="0" rtlCol="0" anchor="t">
            <a:spAutoFit/>
          </a:bodyPr>
          <a:lstStyle/>
          <a:p>
            <a:pPr algn="just">
              <a:lnSpc>
                <a:spcPts val="3120"/>
              </a:lnSpc>
              <a:spcBef>
                <a:spcPct val="0"/>
              </a:spcBef>
            </a:pPr>
            <a:r>
              <a:rPr lang="en-US" sz="260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This sequence diagram sh</a:t>
            </a:r>
            <a:r>
              <a:rPr lang="en-US" sz="260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rPr>
              <a:t>ows how a user interacts with components to load, preprocess, train, and evaluate a machine learning model. It outlines the step-by-step flow from data loading to final metric retrieval and prediction display.</a:t>
            </a:r>
            <a:endParaRPr lang="en-US" sz="2600" b="1">
              <a:solidFill>
                <a:srgbClr val="1C212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just">
              <a:lnSpc>
                <a:spcPts val="5280"/>
              </a:lnSpc>
              <a:spcBef>
                <a:spcPct val="0"/>
              </a:spcBef>
            </a:p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3463809"/>
            <a:ext cx="6613419" cy="6242047"/>
          </a:xfrm>
          <a:prstGeom prst="rect">
            <a:avLst/>
          </a:prstGeom>
        </p:spPr>
        <p:txBody>
          <a:bodyPr lIns="0" tIns="0" rIns="0" bIns="0" rtlCol="0" anchor="t">
            <a:spAutoFit/>
          </a:bodyPr>
          <a:lstStyle/>
          <a:p>
            <a:pPr algn="l">
              <a:lnSpc>
                <a:spcPts val="3755"/>
              </a:lnSpc>
            </a:pPr>
            <a:r>
              <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1.User Interface Module</a:t>
            </a:r>
            <a:endPar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540"/>
              </a:lnSpc>
            </a:pPr>
          </a:p>
          <a:p>
            <a:pPr algn="l">
              <a:lnSpc>
                <a:spcPts val="3755"/>
              </a:lnSpc>
            </a:pPr>
            <a:r>
              <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2.Dataset Module</a:t>
            </a:r>
            <a:endPar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540"/>
              </a:lnSpc>
            </a:pPr>
          </a:p>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3.Preprocessor Module</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755"/>
              </a:lnSpc>
            </a:pPr>
          </a:p>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4.Model Trainer Module</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755"/>
              </a:lnSpc>
            </a:pPr>
          </a:p>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5.Evaluator Module</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755"/>
              </a:lnSpc>
            </a:pPr>
          </a:p>
          <a:p>
            <a:pPr algn="l">
              <a:lnSpc>
                <a:spcPts val="3755"/>
              </a:lnSpc>
            </a:pPr>
            <a:r>
              <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6.Prediction Module</a:t>
            </a:r>
            <a:endParaRPr lang="en-US" sz="2780" b="1" spc="165">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3755"/>
              </a:lnSpc>
            </a:pPr>
          </a:p>
          <a:p>
            <a:pPr algn="l">
              <a:lnSpc>
                <a:spcPts val="3755"/>
              </a:lnSpc>
            </a:pPr>
            <a:r>
              <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rPr>
              <a:t>7.Model Persistence Module</a:t>
            </a:r>
            <a:endParaRPr lang="en-US" sz="2780" b="1" spc="164">
              <a:solidFill>
                <a:srgbClr val="000000"/>
              </a:solidFill>
              <a:latin typeface="Times New Roman Bold" panose="02030802070405020303"/>
              <a:ea typeface="Times New Roman Bold" panose="02030802070405020303"/>
              <a:cs typeface="Times New Roman Bold" panose="02030802070405020303"/>
              <a:sym typeface="Times New Roman Bold" panose="02030802070405020303"/>
            </a:endParaRPr>
          </a:p>
          <a:p>
            <a:pPr algn="l">
              <a:lnSpc>
                <a:spcPts val="2540"/>
              </a:lnSpc>
            </a:pPr>
          </a:p>
        </p:txBody>
      </p:sp>
      <p:sp>
        <p:nvSpPr>
          <p:cNvPr id="3" name="Freeform 3"/>
          <p:cNvSpPr/>
          <p:nvPr/>
        </p:nvSpPr>
        <p:spPr>
          <a:xfrm>
            <a:off x="304800" y="9342239"/>
            <a:ext cx="4845334" cy="727236"/>
          </a:xfrm>
          <a:custGeom>
            <a:avLst/>
            <a:gdLst/>
            <a:ahLst/>
            <a:cxnLst/>
            <a:rect l="l" t="t" r="r" b="b"/>
            <a:pathLst>
              <a:path w="4845334" h="727236">
                <a:moveTo>
                  <a:pt x="0" y="0"/>
                </a:moveTo>
                <a:lnTo>
                  <a:pt x="4845334" y="0"/>
                </a:lnTo>
                <a:lnTo>
                  <a:pt x="4845334" y="727236"/>
                </a:lnTo>
                <a:lnTo>
                  <a:pt x="0" y="727236"/>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Freeform 4"/>
          <p:cNvSpPr/>
          <p:nvPr/>
        </p:nvSpPr>
        <p:spPr>
          <a:xfrm>
            <a:off x="11252646" y="1727487"/>
            <a:ext cx="4529812" cy="7530813"/>
          </a:xfrm>
          <a:custGeom>
            <a:avLst/>
            <a:gdLst/>
            <a:ahLst/>
            <a:cxnLst/>
            <a:rect l="l" t="t" r="r" b="b"/>
            <a:pathLst>
              <a:path w="4529812" h="7530813">
                <a:moveTo>
                  <a:pt x="0" y="0"/>
                </a:moveTo>
                <a:lnTo>
                  <a:pt x="4529812" y="0"/>
                </a:lnTo>
                <a:lnTo>
                  <a:pt x="4529812" y="7530813"/>
                </a:lnTo>
                <a:lnTo>
                  <a:pt x="0" y="7530813"/>
                </a:lnTo>
                <a:lnTo>
                  <a:pt x="0" y="0"/>
                </a:lnTo>
                <a:close/>
              </a:path>
            </a:pathLst>
          </a:custGeom>
          <a:blipFill>
            <a:blip r:embed="rId3"/>
            <a:stretch>
              <a:fillRect/>
            </a:stretch>
          </a:blipFill>
        </p:spPr>
      </p:sp>
      <p:sp>
        <p:nvSpPr>
          <p:cNvPr id="5" name="TextBox 5"/>
          <p:cNvSpPr txBox="1"/>
          <p:nvPr/>
        </p:nvSpPr>
        <p:spPr>
          <a:xfrm>
            <a:off x="838200" y="757555"/>
            <a:ext cx="8537476" cy="1282030"/>
          </a:xfrm>
          <a:prstGeom prst="rect">
            <a:avLst/>
          </a:prstGeom>
        </p:spPr>
        <p:txBody>
          <a:bodyPr lIns="0" tIns="0" rIns="0" bIns="0" rtlCol="0" anchor="t">
            <a:spAutoFit/>
          </a:bodyPr>
          <a:lstStyle/>
          <a:p>
            <a:pPr algn="l">
              <a:lnSpc>
                <a:spcPts val="9660"/>
              </a:lnSpc>
            </a:pPr>
            <a:r>
              <a:rPr lang="en-US" sz="8470" b="1">
                <a:solidFill>
                  <a:srgbClr val="1C2120"/>
                </a:solidFill>
                <a:latin typeface="Poppins Bold" panose="00000800000000000000"/>
                <a:ea typeface="Poppins Bold" panose="00000800000000000000"/>
                <a:cs typeface="Poppins Bold" panose="00000800000000000000"/>
                <a:sym typeface="Poppins Bold" panose="00000800000000000000"/>
              </a:rPr>
              <a:t>MODULES</a:t>
            </a:r>
            <a:endParaRPr lang="en-US" sz="847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6" name="TextBox 6"/>
          <p:cNvSpPr txBox="1"/>
          <p:nvPr/>
        </p:nvSpPr>
        <p:spPr>
          <a:xfrm>
            <a:off x="1246239" y="9642450"/>
            <a:ext cx="3007705" cy="341251"/>
          </a:xfrm>
          <a:prstGeom prst="rect">
            <a:avLst/>
          </a:prstGeom>
        </p:spPr>
        <p:txBody>
          <a:bodyPr lIns="0" tIns="0" rIns="0" bIns="0" rtlCol="0" anchor="t">
            <a:spAutoFit/>
          </a:bodyPr>
          <a:lstStyle/>
          <a:p>
            <a:pPr algn="ctr">
              <a:lnSpc>
                <a:spcPts val="2580"/>
              </a:lnSpc>
            </a:pPr>
            <a:r>
              <a:rPr lang="en-US" sz="2390">
                <a:solidFill>
                  <a:srgbClr val="1C2120"/>
                </a:solidFill>
                <a:latin typeface="Canva Student Font"/>
                <a:ea typeface="Canva Student Font"/>
                <a:cs typeface="Canva Student Font"/>
                <a:sym typeface="Canva Student Font"/>
              </a:rPr>
              <a:t>Exploring creativity</a:t>
            </a:r>
            <a:endParaRPr lang="en-US" sz="2390">
              <a:solidFill>
                <a:srgbClr val="1C2120"/>
              </a:solidFill>
              <a:latin typeface="Canva Student Font"/>
              <a:ea typeface="Canva Student Font"/>
              <a:cs typeface="Canva Student Font"/>
              <a:sym typeface="Canva Student Fon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0">
            <a:off x="-304800" y="3390900"/>
            <a:ext cx="5410200" cy="1143000"/>
            <a:chOff x="0" y="0"/>
            <a:chExt cx="7213600" cy="1524000"/>
          </a:xfrm>
        </p:grpSpPr>
        <p:sp>
          <p:nvSpPr>
            <p:cNvPr id="3" name="Freeform 3"/>
            <p:cNvSpPr/>
            <p:nvPr/>
          </p:nvSpPr>
          <p:spPr>
            <a:xfrm>
              <a:off x="0" y="0"/>
              <a:ext cx="7213600" cy="1524000"/>
            </a:xfrm>
            <a:custGeom>
              <a:avLst/>
              <a:gdLst/>
              <a:ahLst/>
              <a:cxnLst/>
              <a:rect l="l" t="t" r="r" b="b"/>
              <a:pathLst>
                <a:path w="7213600" h="1524000">
                  <a:moveTo>
                    <a:pt x="0" y="0"/>
                  </a:moveTo>
                  <a:lnTo>
                    <a:pt x="7213600" y="0"/>
                  </a:lnTo>
                  <a:lnTo>
                    <a:pt x="7213600" y="1524000"/>
                  </a:lnTo>
                  <a:lnTo>
                    <a:pt x="0" y="1524000"/>
                  </a:lnTo>
                  <a:close/>
                </a:path>
              </a:pathLst>
            </a:custGeom>
            <a:solidFill>
              <a:srgbClr val="000000">
                <a:alpha val="0"/>
              </a:srgbClr>
            </a:solidFill>
          </p:spPr>
        </p:sp>
        <p:sp>
          <p:nvSpPr>
            <p:cNvPr id="4" name="TextBox 4"/>
            <p:cNvSpPr txBox="1"/>
            <p:nvPr/>
          </p:nvSpPr>
          <p:spPr>
            <a:xfrm>
              <a:off x="0" y="-76200"/>
              <a:ext cx="7213600" cy="1600200"/>
            </a:xfrm>
            <a:prstGeom prst="rect">
              <a:avLst/>
            </a:prstGeom>
          </p:spPr>
          <p:txBody>
            <a:bodyPr lIns="0" tIns="0" rIns="0" bIns="0" rtlCol="0" anchor="ctr"/>
            <a:lstStyle/>
            <a:p>
              <a:pPr algn="ctr">
                <a:lnSpc>
                  <a:spcPts val="5280"/>
                </a:lnSpc>
              </a:pPr>
              <a:r>
                <a:rPr lang="en-US" sz="4400">
                  <a:solidFill>
                    <a:srgbClr val="000000"/>
                  </a:solidFill>
                  <a:latin typeface="Calibri (MS)" panose="020F0502020204030204"/>
                  <a:ea typeface="Calibri (MS)" panose="020F0502020204030204"/>
                  <a:cs typeface="Calibri (MS)" panose="020F0502020204030204"/>
                  <a:sym typeface="Calibri (MS)" panose="020F0502020204030204"/>
                </a:rPr>
                <a:t>MAIN ROLES</a:t>
              </a:r>
              <a:endParaRPr lang="en-US" sz="4400">
                <a:solidFill>
                  <a:srgbClr val="000000"/>
                </a:solidFill>
                <a:latin typeface="Calibri (MS)" panose="020F0502020204030204"/>
                <a:ea typeface="Calibri (MS)" panose="020F0502020204030204"/>
                <a:cs typeface="Calibri (MS)" panose="020F0502020204030204"/>
                <a:sym typeface="Calibri (MS)" panose="020F0502020204030204"/>
              </a:endParaRPr>
            </a:p>
          </p:txBody>
        </p:sp>
      </p:grpSp>
      <p:sp>
        <p:nvSpPr>
          <p:cNvPr id="5" name="Freeform 5"/>
          <p:cNvSpPr/>
          <p:nvPr/>
        </p:nvSpPr>
        <p:spPr>
          <a:xfrm>
            <a:off x="7365177" y="1258605"/>
            <a:ext cx="9618760" cy="7522780"/>
          </a:xfrm>
          <a:custGeom>
            <a:avLst/>
            <a:gdLst/>
            <a:ahLst/>
            <a:cxnLst/>
            <a:rect l="l" t="t" r="r" b="b"/>
            <a:pathLst>
              <a:path w="9618760" h="7522780">
                <a:moveTo>
                  <a:pt x="0" y="0"/>
                </a:moveTo>
                <a:lnTo>
                  <a:pt x="9618759" y="0"/>
                </a:lnTo>
                <a:lnTo>
                  <a:pt x="9618759" y="7522780"/>
                </a:lnTo>
                <a:lnTo>
                  <a:pt x="0" y="7522780"/>
                </a:lnTo>
                <a:lnTo>
                  <a:pt x="0" y="0"/>
                </a:lnTo>
                <a:close/>
              </a:path>
            </a:pathLst>
          </a:custGeom>
          <a:blipFill>
            <a:blip r:embed="rId1"/>
            <a:stretch>
              <a:fillRect/>
            </a:stretch>
          </a:blipFill>
        </p:spPr>
      </p:sp>
      <p:sp>
        <p:nvSpPr>
          <p:cNvPr id="6" name="TextBox 6"/>
          <p:cNvSpPr txBox="1"/>
          <p:nvPr/>
        </p:nvSpPr>
        <p:spPr>
          <a:xfrm>
            <a:off x="457200" y="428625"/>
            <a:ext cx="7086600" cy="1639619"/>
          </a:xfrm>
          <a:prstGeom prst="rect">
            <a:avLst/>
          </a:prstGeom>
        </p:spPr>
        <p:txBody>
          <a:bodyPr lIns="0" tIns="0" rIns="0" bIns="0" rtlCol="0" anchor="t">
            <a:spAutoFit/>
          </a:bodyPr>
          <a:lstStyle/>
          <a:p>
            <a:pPr algn="l">
              <a:lnSpc>
                <a:spcPts val="6595"/>
              </a:lnSpc>
            </a:pPr>
            <a:r>
              <a:rPr lang="en-US" sz="6800" b="1">
                <a:solidFill>
                  <a:srgbClr val="1C2120"/>
                </a:solidFill>
                <a:latin typeface="Poppins Bold" panose="00000800000000000000"/>
                <a:ea typeface="Poppins Bold" panose="00000800000000000000"/>
                <a:cs typeface="Poppins Bold" panose="00000800000000000000"/>
                <a:sym typeface="Poppins Bold" panose="00000800000000000000"/>
              </a:rPr>
              <a:t>SYSTEM ARCHITECTURE</a:t>
            </a:r>
            <a:endParaRPr lang="en-US" sz="6800" b="1">
              <a:solidFill>
                <a:srgbClr val="1C2120"/>
              </a:solidFill>
              <a:latin typeface="Poppins Bold" panose="00000800000000000000"/>
              <a:ea typeface="Poppins Bold" panose="00000800000000000000"/>
              <a:cs typeface="Poppins Bold" panose="00000800000000000000"/>
              <a:sym typeface="Poppins Bold" panose="00000800000000000000"/>
            </a:endParaRPr>
          </a:p>
        </p:txBody>
      </p:sp>
      <p:sp>
        <p:nvSpPr>
          <p:cNvPr id="7" name="TextBox 7"/>
          <p:cNvSpPr txBox="1"/>
          <p:nvPr/>
        </p:nvSpPr>
        <p:spPr>
          <a:xfrm>
            <a:off x="457200" y="4829175"/>
            <a:ext cx="5836920" cy="4429125"/>
          </a:xfrm>
          <a:prstGeom prst="rect">
            <a:avLst/>
          </a:prstGeom>
        </p:spPr>
        <p:txBody>
          <a:bodyPr lIns="0" tIns="0" rIns="0" bIns="0" rtlCol="0" anchor="t">
            <a:spAutoFit/>
          </a:bodyPr>
          <a:lstStyle/>
          <a:p>
            <a:pPr marL="386080" lvl="1" indent="-193040" algn="l">
              <a:lnSpc>
                <a:spcPts val="3840"/>
              </a:lnSpc>
              <a:buFont typeface="Arial" panose="020B0604020202020204"/>
              <a:buChar char="•"/>
            </a:pPr>
            <a:r>
              <a:rPr lang="en-US" sz="3200">
                <a:solidFill>
                  <a:srgbClr val="000000"/>
                </a:solidFill>
                <a:latin typeface="Calibri (MS)" panose="020F0502020204030204"/>
                <a:ea typeface="Calibri (MS)" panose="020F0502020204030204"/>
                <a:cs typeface="Calibri (MS)" panose="020F0502020204030204"/>
                <a:sym typeface="Calibri (MS)" panose="020F0502020204030204"/>
              </a:rPr>
              <a:t>1.User (End-User or Admin)</a:t>
            </a:r>
            <a:endParaRPr lang="en-US" sz="3200">
              <a:solidFill>
                <a:srgbClr val="000000"/>
              </a:solidFill>
              <a:latin typeface="Calibri (MS)" panose="020F0502020204030204"/>
              <a:ea typeface="Calibri (MS)" panose="020F0502020204030204"/>
              <a:cs typeface="Calibri (MS)" panose="020F0502020204030204"/>
              <a:sym typeface="Calibri (MS)" panose="020F0502020204030204"/>
            </a:endParaRPr>
          </a:p>
          <a:p>
            <a:pPr marL="386080" lvl="1" indent="-193040" algn="l">
              <a:lnSpc>
                <a:spcPts val="3840"/>
              </a:lnSpc>
            </a:pPr>
          </a:p>
          <a:p>
            <a:pPr marL="386080" lvl="1" indent="-193040" algn="l">
              <a:lnSpc>
                <a:spcPts val="3840"/>
              </a:lnSpc>
              <a:buFont typeface="Arial" panose="020B0604020202020204"/>
              <a:buChar char="•"/>
            </a:pPr>
            <a:r>
              <a:rPr lang="en-US" sz="3200">
                <a:solidFill>
                  <a:srgbClr val="000000"/>
                </a:solidFill>
                <a:latin typeface="Calibri (MS)" panose="020F0502020204030204"/>
                <a:ea typeface="Calibri (MS)" panose="020F0502020204030204"/>
                <a:cs typeface="Calibri (MS)" panose="020F0502020204030204"/>
                <a:sym typeface="Calibri (MS)" panose="020F0502020204030204"/>
              </a:rPr>
              <a:t>2.Dataset Manager</a:t>
            </a:r>
            <a:endParaRPr lang="en-US" sz="32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3840"/>
              </a:lnSpc>
            </a:pPr>
          </a:p>
          <a:p>
            <a:pPr marL="386080" lvl="1" indent="-193040" algn="l">
              <a:lnSpc>
                <a:spcPts val="3840"/>
              </a:lnSpc>
              <a:buFont typeface="Arial" panose="020B0604020202020204"/>
              <a:buChar char="•"/>
            </a:pPr>
            <a:r>
              <a:rPr lang="en-US" sz="3200">
                <a:solidFill>
                  <a:srgbClr val="000000"/>
                </a:solidFill>
                <a:latin typeface="Calibri (MS)" panose="020F0502020204030204"/>
                <a:ea typeface="Calibri (MS)" panose="020F0502020204030204"/>
                <a:cs typeface="Calibri (MS)" panose="020F0502020204030204"/>
                <a:sym typeface="Calibri (MS)" panose="020F0502020204030204"/>
              </a:rPr>
              <a:t>3.Model Trainer</a:t>
            </a:r>
            <a:endParaRPr lang="en-US" sz="3200">
              <a:solidFill>
                <a:srgbClr val="000000"/>
              </a:solidFill>
              <a:latin typeface="Calibri (MS)" panose="020F0502020204030204"/>
              <a:ea typeface="Calibri (MS)" panose="020F0502020204030204"/>
              <a:cs typeface="Calibri (MS)" panose="020F0502020204030204"/>
              <a:sym typeface="Calibri (MS)" panose="020F0502020204030204"/>
            </a:endParaRPr>
          </a:p>
          <a:p>
            <a:pPr marL="386080" lvl="1" indent="-193040" algn="l">
              <a:lnSpc>
                <a:spcPts val="3840"/>
              </a:lnSpc>
            </a:pPr>
          </a:p>
          <a:p>
            <a:pPr marL="386080" lvl="1" indent="-193040" algn="l">
              <a:lnSpc>
                <a:spcPts val="3840"/>
              </a:lnSpc>
              <a:buFont typeface="Arial" panose="020B0604020202020204"/>
              <a:buChar char="•"/>
            </a:pPr>
            <a:r>
              <a:rPr lang="en-US" sz="3200">
                <a:solidFill>
                  <a:srgbClr val="000000"/>
                </a:solidFill>
                <a:latin typeface="Calibri (MS)" panose="020F0502020204030204"/>
                <a:ea typeface="Calibri (MS)" panose="020F0502020204030204"/>
                <a:cs typeface="Calibri (MS)" panose="020F0502020204030204"/>
                <a:sym typeface="Calibri (MS)" panose="020F0502020204030204"/>
              </a:rPr>
              <a:t>4.Evaluator</a:t>
            </a:r>
            <a:endParaRPr lang="en-US" sz="3200">
              <a:solidFill>
                <a:srgbClr val="000000"/>
              </a:solidFill>
              <a:latin typeface="Calibri (MS)" panose="020F0502020204030204"/>
              <a:ea typeface="Calibri (MS)" panose="020F0502020204030204"/>
              <a:cs typeface="Calibri (MS)" panose="020F0502020204030204"/>
              <a:sym typeface="Calibri (MS)" panose="020F0502020204030204"/>
            </a:endParaRPr>
          </a:p>
          <a:p>
            <a:pPr algn="l">
              <a:lnSpc>
                <a:spcPts val="3840"/>
              </a:lnSpc>
            </a:pPr>
          </a:p>
          <a:p>
            <a:pPr marL="386080" lvl="1" indent="-193040" algn="l">
              <a:lnSpc>
                <a:spcPts val="3840"/>
              </a:lnSpc>
              <a:buFont typeface="Arial" panose="020B0604020202020204"/>
              <a:buChar char="•"/>
            </a:pPr>
            <a:r>
              <a:rPr lang="en-US" sz="3200">
                <a:solidFill>
                  <a:srgbClr val="000000"/>
                </a:solidFill>
                <a:latin typeface="Calibri (MS)" panose="020F0502020204030204"/>
                <a:ea typeface="Calibri (MS)" panose="020F0502020204030204"/>
                <a:cs typeface="Calibri (MS)" panose="020F0502020204030204"/>
                <a:sym typeface="Calibri (MS)" panose="020F0502020204030204"/>
              </a:rPr>
              <a:t>5.Prediction Engine</a:t>
            </a:r>
            <a:endParaRPr lang="en-US" sz="3200">
              <a:solidFill>
                <a:srgbClr val="000000"/>
              </a:solidFill>
              <a:latin typeface="Calibri (MS)" panose="020F0502020204030204"/>
              <a:ea typeface="Calibri (MS)" panose="020F0502020204030204"/>
              <a:cs typeface="Calibri (MS)" panose="020F0502020204030204"/>
              <a:sym typeface="Calibri (MS)" panose="020F0502020204030204"/>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6326</Words>
  <Application>WPS Presentation</Application>
  <PresentationFormat>On-screen Show (4:3)</PresentationFormat>
  <Paragraphs>239</Paragraphs>
  <Slides>12</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12</vt:i4>
      </vt:variant>
    </vt:vector>
  </HeadingPairs>
  <TitlesOfParts>
    <vt:vector size="32" baseType="lpstr">
      <vt:lpstr>Arial</vt:lpstr>
      <vt:lpstr>SimSun</vt:lpstr>
      <vt:lpstr>Wingdings</vt:lpstr>
      <vt:lpstr>Times New Roman Bold</vt:lpstr>
      <vt:lpstr>Poppins Bold</vt:lpstr>
      <vt:lpstr>Poppins Semi-Bold</vt:lpstr>
      <vt:lpstr>Alegreya Sans SC Bold</vt:lpstr>
      <vt:lpstr>Arimo</vt:lpstr>
      <vt:lpstr>Times New Roman</vt:lpstr>
      <vt:lpstr>Poppins Bold Italics</vt:lpstr>
      <vt:lpstr>Calibri (MS)</vt:lpstr>
      <vt:lpstr>Arial</vt:lpstr>
      <vt:lpstr>Calibri (MS) Bold</vt:lpstr>
      <vt:lpstr>Poppins</vt:lpstr>
      <vt:lpstr>Canva Student Font</vt:lpstr>
      <vt:lpstr>Segoe Print</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 PROJECT SAMPLE.pptx</dc:title>
  <dc:creator/>
  <cp:lastModifiedBy>anudeep</cp:lastModifiedBy>
  <cp:revision>3</cp:revision>
  <dcterms:created xsi:type="dcterms:W3CDTF">2006-08-16T00:00:00Z</dcterms:created>
  <dcterms:modified xsi:type="dcterms:W3CDTF">2025-07-17T11:29:39Z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05E47E6EE99E473B84B95C8237D80F15_12</vt:lpwstr>
  </property>
  <property fmtid="{D5CDD505-2E9C-101B-9397-08002B2CF9AE}" pid="3" name="KSOProductBuildVer">
    <vt:lpwstr>1033-12.2.0.21546</vt:lpwstr>
  </property>
</Properties>
</file>